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23.xml" ContentType="application/vnd.openxmlformats-officedocument.presentationml.tags+xml"/>
  <Override PartName="/ppt/tags/tag22.xml" ContentType="application/vnd.openxmlformats-officedocument.presentationml.tags+xml"/>
  <Override PartName="/ppt/tags/tag21.xml" ContentType="application/vnd.openxmlformats-officedocument.presentationml.tags+xml"/>
  <Override PartName="/ppt/tags/tag20.xml" ContentType="application/vnd.openxmlformats-officedocument.presentationml.tags+xml"/>
  <Override PartName="/ppt/tags/tag19.xml" ContentType="application/vnd.openxmlformats-officedocument.presentationml.tags+xml"/>
  <Override PartName="/ppt/tags/tag18.xml" ContentType="application/vnd.openxmlformats-officedocument.presentationml.tags+xml"/>
  <Override PartName="/ppt/tags/tag17.xml" ContentType="application/vnd.openxmlformats-officedocument.presentationml.tags+xml"/>
  <Override PartName="/ppt/tags/tag29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0.xml" ContentType="application/vnd.openxmlformats-officedocument.presentationml.tags+xml"/>
  <Override PartName="/ppt/tags/tag16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25.xml" ContentType="application/vnd.openxmlformats-officedocument.presentationml.tags+xml"/>
  <Override PartName="/ppt/tags/tag11.xml" ContentType="application/vnd.openxmlformats-officedocument.presentationml.tags+xml"/>
  <Override PartName="/ppt/tags/tag1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2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33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96" r:id="rId1"/>
  </p:sldMasterIdLst>
  <p:notesMasterIdLst>
    <p:notesMasterId r:id="rId13"/>
  </p:notesMasterIdLst>
  <p:sldIdLst>
    <p:sldId id="257" r:id="rId2"/>
    <p:sldId id="262" r:id="rId3"/>
    <p:sldId id="266" r:id="rId4"/>
    <p:sldId id="295" r:id="rId5"/>
    <p:sldId id="301" r:id="rId6"/>
    <p:sldId id="277" r:id="rId7"/>
    <p:sldId id="302" r:id="rId8"/>
    <p:sldId id="304" r:id="rId9"/>
    <p:sldId id="303" r:id="rId10"/>
    <p:sldId id="305" r:id="rId11"/>
    <p:sldId id="306" r:id="rId12"/>
  </p:sldIdLst>
  <p:sldSz cx="9144000" cy="6858000" type="screen4x3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2A4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96" autoAdjust="0"/>
    <p:restoredTop sz="94016" autoAdjust="0"/>
  </p:normalViewPr>
  <p:slideViewPr>
    <p:cSldViewPr snapToGrid="0" snapToObjects="1">
      <p:cViewPr varScale="1">
        <p:scale>
          <a:sx n="66" d="100"/>
          <a:sy n="66" d="100"/>
        </p:scale>
        <p:origin x="1428" y="66"/>
      </p:cViewPr>
      <p:guideLst>
        <p:guide orient="horz" pos="220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576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7" tIns="46583" rIns="93167" bIns="46583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67" tIns="46583" rIns="93167" bIns="46583" rtlCol="0"/>
          <a:lstStyle>
            <a:lvl1pPr algn="r">
              <a:defRPr sz="1200"/>
            </a:lvl1pPr>
          </a:lstStyle>
          <a:p>
            <a:fld id="{DED09A1A-DF7E-914D-A963-00506897CF22}" type="datetimeFigureOut">
              <a:rPr lang="fr-FR" smtClean="0"/>
              <a:t>18/11/2021</a:t>
            </a:fld>
            <a:endParaRPr lang="en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3" rIns="93167" bIns="46583" rtlCol="0" anchor="ctr"/>
          <a:lstStyle/>
          <a:p>
            <a:endParaRPr lang="en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7" tIns="46583" rIns="93167" bIns="46583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7" tIns="46583" rIns="93167" bIns="46583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67" tIns="46583" rIns="93167" bIns="46583" rtlCol="0" anchor="b"/>
          <a:lstStyle>
            <a:lvl1pPr algn="r">
              <a:defRPr sz="1200"/>
            </a:lvl1pPr>
          </a:lstStyle>
          <a:p>
            <a:fld id="{65EB8A7B-C881-3D4F-A9B5-E10EF3B430B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8020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EB8A7B-C881-3D4F-A9B5-E10EF3B430B3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1824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CA"/>
              <a:t>MMC-Planf-révision janv 2011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7965C2-BDB3-FD45-99BE-B727A8031DED}" type="slidenum">
              <a:rPr lang="en-US"/>
              <a:pPr/>
              <a:t>2</a:t>
            </a:fld>
            <a:endParaRPr lang="en-US"/>
          </a:p>
        </p:txBody>
      </p:sp>
      <p:sp>
        <p:nvSpPr>
          <p:cNvPr id="111618" name="Rectangle 7"/>
          <p:cNvSpPr txBox="1">
            <a:spLocks noGrp="1" noChangeArrowheads="1"/>
          </p:cNvSpPr>
          <p:nvPr/>
        </p:nvSpPr>
        <p:spPr bwMode="auto">
          <a:xfrm>
            <a:off x="3972641" y="8829899"/>
            <a:ext cx="3037760" cy="46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40" tIns="47920" rIns="95840" bIns="47920" anchor="b"/>
          <a:lstStyle>
            <a:lvl1pPr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/>
            <a:fld id="{750220CA-BE05-454D-AAE1-433431A1E430}" type="slidenum">
              <a:rPr lang="en-US" sz="1200">
                <a:latin typeface="Arial" charset="0"/>
              </a:rPr>
              <a:pPr algn="r"/>
              <a:t>2</a:t>
            </a:fld>
            <a:endParaRPr lang="en-US" sz="1200">
              <a:latin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r>
              <a:rPr lang="fr-FR" dirty="0">
                <a:latin typeface="Arial" charset="0"/>
              </a:rPr>
              <a:t>VOLET 1 : brasser et provoquer les idées, inspirer et prendre conscience, valider la vision et les valeurs, CONSOLIDER ET ORIENTER L’ÉQUIPE. </a:t>
            </a:r>
            <a:r>
              <a:rPr lang="fr-FR" b="1" dirty="0">
                <a:latin typeface="Arial" charset="0"/>
              </a:rPr>
              <a:t>Identifier les véritables clients</a:t>
            </a:r>
          </a:p>
          <a:p>
            <a:pPr eaLnBrk="1" hangingPunct="1"/>
            <a:endParaRPr lang="fr-FR" b="1" dirty="0">
              <a:latin typeface="Arial" charset="0"/>
            </a:endParaRPr>
          </a:p>
          <a:p>
            <a:pPr eaLnBrk="1" hangingPunct="1"/>
            <a:r>
              <a:rPr lang="fr-FR" b="0" dirty="0">
                <a:latin typeface="Arial" charset="0"/>
              </a:rPr>
              <a:t>VOLET 2 : partir des grandes orientations, définir les objectifs spécifiques, les stratégies</a:t>
            </a:r>
          </a:p>
          <a:p>
            <a:pPr eaLnBrk="1" hangingPunct="1"/>
            <a:endParaRPr lang="fr-FR" b="0" dirty="0">
              <a:latin typeface="Arial" charset="0"/>
            </a:endParaRPr>
          </a:p>
          <a:p>
            <a:pPr eaLnBrk="1" hangingPunct="1"/>
            <a:r>
              <a:rPr lang="fr-FR" b="0" dirty="0">
                <a:latin typeface="Arial" charset="0"/>
              </a:rPr>
              <a:t>VOLET 3 : plan d’action détaillé PAD, répartir les ressources, réaliser le plan assurer un suivi, mesurer la performance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Le cœur de votre entreprise, sa raison d’être, votre vision et les axes d’intervention pour les concrétiser et vos valeurs = </a:t>
            </a:r>
            <a:r>
              <a:rPr lang="fr-CA" b="1" dirty="0"/>
              <a:t>DES PRINCIPES DE BASE QUI ENTOURENT LA PLANIFICATION STRATÉGIQUE. </a:t>
            </a:r>
            <a:r>
              <a:rPr lang="fr-CA" b="0" dirty="0"/>
              <a:t>Vous existez pour répondre à vos clients : qui sont-ils? Quels besoins ont-ils?</a:t>
            </a:r>
          </a:p>
          <a:p>
            <a:endParaRPr lang="fr-CA" b="0" dirty="0"/>
          </a:p>
          <a:p>
            <a:r>
              <a:rPr lang="fr-CA" b="0" dirty="0"/>
              <a:t>Ensuite, les prochaines rencontres, nous analyserons les forces, faiblesses, menaces et opportunités que vous avez en lien avec les différentes sphères de l’entreprise.</a:t>
            </a:r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EB8A7B-C881-3D4F-A9B5-E10EF3B430B3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2629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CA"/>
              <a:t>MMC-Planf-révision janv 2011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D6A493-53D2-2440-A73B-6CC7558D43C9}" type="slidenum">
              <a:rPr lang="en-US"/>
              <a:pPr/>
              <a:t>5</a:t>
            </a:fld>
            <a:endParaRPr lang="en-US"/>
          </a:p>
        </p:txBody>
      </p:sp>
      <p:sp>
        <p:nvSpPr>
          <p:cNvPr id="120834" name="Rectangle 7"/>
          <p:cNvSpPr txBox="1">
            <a:spLocks noGrp="1" noChangeArrowheads="1"/>
          </p:cNvSpPr>
          <p:nvPr/>
        </p:nvSpPr>
        <p:spPr bwMode="auto">
          <a:xfrm>
            <a:off x="3972641" y="8829899"/>
            <a:ext cx="3037760" cy="46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40" tIns="47920" rIns="95840" bIns="47920" anchor="b"/>
          <a:lstStyle>
            <a:lvl1pPr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/>
            <a:fld id="{1E0812A7-1036-E341-BA1F-01C6E1638307}" type="slidenum">
              <a:rPr lang="en-US" sz="1200">
                <a:latin typeface="Arial" charset="0"/>
              </a:rPr>
              <a:pPr algn="r"/>
              <a:t>5</a:t>
            </a:fld>
            <a:endParaRPr lang="en-US" sz="1200">
              <a:latin typeface="Arial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972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CA"/>
              <a:t>MMC-Planf-révision janv 2011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C5EF9F-9065-0D4B-A963-7D1AA4F221C8}" type="slidenum">
              <a:rPr lang="en-US"/>
              <a:pPr/>
              <a:t>7</a:t>
            </a:fld>
            <a:endParaRPr lang="en-US"/>
          </a:p>
        </p:txBody>
      </p:sp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3972641" y="8829899"/>
            <a:ext cx="3037760" cy="46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40" tIns="47920" rIns="95840" bIns="47920" anchor="b"/>
          <a:lstStyle>
            <a:lvl1pPr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/>
            <a:fld id="{69A9E8AE-1975-B346-8CA6-121FCCD3B8EC}" type="slidenum">
              <a:rPr lang="en-US" sz="1200">
                <a:latin typeface="Arial" charset="0"/>
              </a:rPr>
              <a:pPr algn="r"/>
              <a:t>7</a:t>
            </a:fld>
            <a:endParaRPr lang="en-US" sz="1200">
              <a:latin typeface="Arial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904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CA"/>
              <a:t>MMC-Planf-révision janv 2011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5EC90A-C9D6-574C-9181-72A52A1C3957}" type="slidenum">
              <a:rPr lang="en-US"/>
              <a:pPr/>
              <a:t>9</a:t>
            </a:fld>
            <a:endParaRPr lang="en-US"/>
          </a:p>
        </p:txBody>
      </p:sp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3972641" y="8829899"/>
            <a:ext cx="3037760" cy="46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40" tIns="47920" rIns="95840" bIns="47920" anchor="b"/>
          <a:lstStyle>
            <a:lvl1pPr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defTabSz="9413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/>
            <a:fld id="{3B63B106-248E-304A-AB61-645487DA278C}" type="slidenum">
              <a:rPr lang="en-US" sz="1200">
                <a:latin typeface="Arial" charset="0"/>
              </a:rPr>
              <a:pPr algn="r"/>
              <a:t>9</a:t>
            </a:fld>
            <a:endParaRPr lang="en-US" sz="1200">
              <a:latin typeface="Arial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261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5F54B5-EBB2-4FA6-BBAE-AB11318AE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416EBE8-C00E-4FAA-A9C0-1EC611731E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88364A-8C0C-4546-AB8A-1EB105851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A94C-C0DB-4B02-8208-09BF913D0B40}" type="datetime1">
              <a:rPr lang="fr-FR" smtClean="0"/>
              <a:t>18/11/2021</a:t>
            </a:fld>
            <a:endParaRPr lang="en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B8C056-DA7B-4C44-A874-2CDA2F6D1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E6D429-C01C-428F-B2FB-E30F96AE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1433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2D3B8B-74AB-4AE2-A2F8-61E0F3EA8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FE10C57-6300-45B8-BD5E-595D11CD9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EE7F47-D1DF-4482-B081-F9F87A3F0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ED4F-D2BE-4596-A98F-F7E3F4E1665B}" type="datetime1">
              <a:rPr lang="fr-FR" smtClean="0"/>
              <a:t>18/11/2021</a:t>
            </a:fld>
            <a:endParaRPr lang="en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4BAC84-0D78-4946-B930-AB4D9CDA6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ECDB69-FB82-475F-B2F2-6700B7E65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855297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E82B05A-440C-4736-88C0-E678EB4489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C914EDF-03E0-4BE1-A7FE-125861955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67B838-1F5B-4575-89C9-E84679D23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ED4F-D2BE-4596-A98F-F7E3F4E1665B}" type="datetime1">
              <a:rPr lang="fr-FR" smtClean="0"/>
              <a:t>18/11/2021</a:t>
            </a:fld>
            <a:endParaRPr lang="en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3C7F64-AC07-4971-81AC-03559287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212BFB-873B-4570-A798-24E67D419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234927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B319B9-0B50-461B-A132-A47F2C84D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815DF-80F7-428A-907E-5FE6EC110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A909E4-0092-44A8-93CE-6908E85C7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ED4F-D2BE-4596-A98F-F7E3F4E1665B}" type="datetime1">
              <a:rPr lang="fr-FR" smtClean="0"/>
              <a:t>18/11/2021</a:t>
            </a:fld>
            <a:endParaRPr lang="en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364010-8B60-462D-AD52-9FD1B3A5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67D272-3917-4967-844A-0A4B28289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764739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B27EAE-8301-42F3-93AA-C91AF886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66F27C-31E7-42E9-8FB9-1DE217E52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58B929-B4A9-40DF-862D-26DCF3616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6D1C4-5476-4D98-A0CA-0447767A2AA8}" type="datetime1">
              <a:rPr lang="fr-FR" smtClean="0"/>
              <a:t>18/11/2021</a:t>
            </a:fld>
            <a:endParaRPr lang="en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E1193A-CE99-4EE4-A407-1AFBA46C5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690557-5715-4416-92B4-38DD388F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048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FFC213-1681-40B9-A942-EF9504CC6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1A4847-3E47-4334-BA13-EE72262A1E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2E072D5-35D5-4733-8259-8178FC353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84F5F98-2251-4938-9BCB-ABF83740E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ED4F-D2BE-4596-A98F-F7E3F4E1665B}" type="datetime1">
              <a:rPr lang="fr-FR" smtClean="0"/>
              <a:t>18/11/2021</a:t>
            </a:fld>
            <a:endParaRPr lang="en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14F65D-2821-48C7-84B8-47793A1CA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7CD8F8-DB4D-4D72-9B9B-E52CB2AE1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600049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19226F-ED3F-4507-8D66-07C6E3B5B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3A71A9-6068-4514-928B-6001FDC9D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47193EB-031E-435E-B392-ED5D24E08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64626ED-43CE-4A38-B9D7-04D94CE1AE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D1FD193-DF63-446E-9E19-089B82902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0EA66E-0507-44D6-999E-5FEFBA797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ED4F-D2BE-4596-A98F-F7E3F4E1665B}" type="datetime1">
              <a:rPr lang="fr-FR" smtClean="0"/>
              <a:t>18/11/2021</a:t>
            </a:fld>
            <a:endParaRPr lang="en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5FE84F3-E8CB-4C75-99AF-7CABA3AD3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396C940-4751-4B04-B537-33792FA1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89621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E87E7A-7564-47A8-A016-08F15C339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C35B237-5900-4716-9B42-74F2B804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9B7F9-DE22-40E5-8952-A1FE4C24F384}" type="datetime1">
              <a:rPr lang="fr-FR" smtClean="0"/>
              <a:t>18/11/2021</a:t>
            </a:fld>
            <a:endParaRPr lang="en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2ACF35F-9360-4B4F-BA41-7AF500330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60D488-A6CB-42DC-BE65-AE4907C54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20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9FB6AF4-8D65-4A41-97C6-99472645B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1702-5849-4204-B249-29C1986B3488}" type="datetime1">
              <a:rPr lang="fr-FR" smtClean="0"/>
              <a:t>18/11/2021</a:t>
            </a:fld>
            <a:endParaRPr lang="en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3BAD707-C80A-4B42-A32F-F84F60E54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7AE1B1-1769-4F13-BF57-05941085C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083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3740F1-AEC6-4839-8572-05FAD419B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C5E967-745D-4559-B81B-9F8784353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D7A64E2-75F0-4267-A837-CD9692D35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8297A7-53FC-4BD8-9081-4F361895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ED4F-D2BE-4596-A98F-F7E3F4E1665B}" type="datetime1">
              <a:rPr lang="fr-FR" smtClean="0"/>
              <a:t>18/11/2021</a:t>
            </a:fld>
            <a:endParaRPr lang="en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C09F40-D248-4240-BC4E-C8F961904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B09012-F30B-41B5-8C7E-2DBB673F5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781733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ABA169-6916-4405-A805-DC6A3D234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A7BE441-0CF3-40A8-909A-AFD7695813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2287B8-CA63-4672-9412-196CAD68D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9ECA70C-2F75-4C00-BB7F-0C2DF7DF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21826-714F-40A9-A771-D71755840F54}" type="datetime1">
              <a:rPr lang="fr-FR" smtClean="0"/>
              <a:t>18/11/2021</a:t>
            </a:fld>
            <a:endParaRPr lang="en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5DEC7E8-1914-44EF-B490-392E2F098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F3D19A-4DA4-4265-AE6A-E67B1ABF7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986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0B75E4B-A5E6-46A5-B0CF-EF0541F72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E309A9-0E9F-43D7-84FB-2049FD9D2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1660ED-1794-47BE-8F49-E867748D1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6ED4F-D2BE-4596-A98F-F7E3F4E1665B}" type="datetime1">
              <a:rPr lang="fr-FR" smtClean="0"/>
              <a:t>18/11/2021</a:t>
            </a:fld>
            <a:endParaRPr lang="en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F4D71B-884E-497B-B3E3-56D04D26BB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81A788-A3C5-4121-905E-9A7C15F5F8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E92F-663B-B64C-ADDC-8C54324DD998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965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34" Type="http://schemas.openxmlformats.org/officeDocument/2006/relationships/image" Target="../media/image1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notesSlide" Target="../notesSlides/notesSlide2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29" Type="http://schemas.openxmlformats.org/officeDocument/2006/relationships/tags" Target="../tags/tag30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slideLayout" Target="../slideLayouts/slideLayout4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tags" Target="../tags/tag32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tags" Target="../tags/tag31.xml"/><Relationship Id="rId8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tags" Target="../tags/tag35.xml"/><Relationship Id="rId7" Type="http://schemas.openxmlformats.org/officeDocument/2006/relationships/image" Target="../media/image3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CBCB02B1-1B82-403C-B7D2-E2CED1882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2700" y="3984"/>
            <a:ext cx="7032474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CDE13A7-6382-4A67-BEBE-4FF1F37C7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7550" y="3985"/>
            <a:ext cx="7329573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9978FC9-2E40-4257-8D97-FAB20CA4B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40ABB98-77BA-4C40-8121-34D196E58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1AA752E-66C1-4835-8A3C-55647515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E9555AB-2295-4939-AEC9-B2CBFCB4C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7499201-5A2C-48B3-9B02-5519B8829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3FC2AE7-C60C-4C48-BCAE-410BB6C3D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0EA1593-6BC9-441E-8F3C-46DD50F810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4338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528840" y="1741337"/>
            <a:ext cx="4086547" cy="23879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kern="12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Orientation </a:t>
            </a:r>
            <a:r>
              <a:rPr lang="en-US" kern="1200" cap="none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stratégique</a:t>
            </a:r>
            <a:endParaRPr lang="en-US" kern="12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D71B3-C53C-4782-973B-0C956C5A1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8370" y="4200522"/>
            <a:ext cx="4087487" cy="682079"/>
          </a:xfr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Bef>
                <a:spcPts val="1000"/>
              </a:spcBef>
            </a:pPr>
            <a:r>
              <a:rPr lang="en-US" sz="4800" b="1" kern="1200" dirty="0">
                <a:solidFill>
                  <a:srgbClr val="AC2A4F"/>
                </a:solidFill>
                <a:latin typeface="+mn-lt"/>
                <a:ea typeface="+mn-ea"/>
                <a:cs typeface="+mn-cs"/>
              </a:rPr>
              <a:t>CCTSA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7147D5D-F01F-4164-BD81-D10DC6F2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56" y="2854"/>
            <a:ext cx="2087566" cy="2406445"/>
            <a:chOff x="-305" y="-4155"/>
            <a:chExt cx="2514948" cy="2174333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24C7412-3E2D-4708-8DC3-425A457A1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1483A6A-CB0B-4469-B09D-C9451F9B0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A935E9D-EB55-46F3-BCCB-9CB918E870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EDC5655-C7D7-4936-91EA-E188A96DC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D0E248E-80AB-4B35-BA8D-F940FCB44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062939" y="4456669"/>
            <a:ext cx="2087566" cy="2406445"/>
            <a:chOff x="-305" y="-4155"/>
            <a:chExt cx="2514948" cy="2174333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9E91B0A-66E8-4298-BAC6-004DBE491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A629C66-36BD-487E-B1CD-ED026D7789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6BC2D2C-3D7D-4224-81BC-22C094C9F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3BDF903-22C5-4312-8776-C2ABC3EDC0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Image 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A21B9100-0E70-41AC-A253-277291EBF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0" y="6014085"/>
            <a:ext cx="733425" cy="58674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DD83782-F6C2-42FD-86D8-A65C158BDDD1}"/>
              </a:ext>
            </a:extLst>
          </p:cNvPr>
          <p:cNvSpPr txBox="1"/>
          <p:nvPr/>
        </p:nvSpPr>
        <p:spPr>
          <a:xfrm>
            <a:off x="6943725" y="6014085"/>
            <a:ext cx="1514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CA" b="1">
                <a:solidFill>
                  <a:schemeClr val="tx1">
                    <a:lumMod val="50000"/>
                    <a:lumOff val="50000"/>
                  </a:schemeClr>
                </a:solidFill>
              </a:rPr>
              <a:t>Gestion Conseil LL</a:t>
            </a:r>
          </a:p>
        </p:txBody>
      </p:sp>
    </p:spTree>
    <p:extLst>
      <p:ext uri="{BB962C8B-B14F-4D97-AF65-F5344CB8AC3E}">
        <p14:creationId xmlns:p14="http://schemas.microsoft.com/office/powerpoint/2010/main" val="317657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AD00DA5-B6EF-4527-B1C8-14C854A3A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75690" y="483907"/>
            <a:ext cx="608265" cy="50357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A35E92F-663B-B64C-ADDC-8C54324DD998}" type="slidenum">
              <a:rPr lang="en-US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sz="1400" b="1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73DAF6-8821-4C64-9834-167FA6F89A9A}"/>
              </a:ext>
            </a:extLst>
          </p:cNvPr>
          <p:cNvSpPr txBox="1"/>
          <p:nvPr/>
        </p:nvSpPr>
        <p:spPr>
          <a:xfrm>
            <a:off x="360045" y="476251"/>
            <a:ext cx="8059127" cy="5924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fait </a:t>
            </a:r>
            <a:r>
              <a:rPr lang="en-US" sz="1400" dirty="0" err="1"/>
              <a:t>très</a:t>
            </a:r>
            <a:r>
              <a:rPr lang="en-US" sz="1400" dirty="0"/>
              <a:t> bien et </a:t>
            </a:r>
            <a:r>
              <a:rPr lang="en-US" sz="1400" dirty="0" err="1"/>
              <a:t>qu’on</a:t>
            </a:r>
            <a:r>
              <a:rPr lang="en-US" sz="1400" dirty="0"/>
              <a:t> ne </a:t>
            </a:r>
            <a:r>
              <a:rPr lang="en-US" sz="1400" dirty="0" err="1"/>
              <a:t>devrait</a:t>
            </a:r>
            <a:r>
              <a:rPr lang="en-US" sz="1400" dirty="0"/>
              <a:t> jamais cesser de faire?</a:t>
            </a:r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fait </a:t>
            </a:r>
            <a:r>
              <a:rPr lang="en-US" sz="1400" dirty="0" err="1"/>
              <a:t>moins</a:t>
            </a:r>
            <a:r>
              <a:rPr lang="en-US" sz="1400" dirty="0"/>
              <a:t> bien et </a:t>
            </a:r>
            <a:r>
              <a:rPr lang="en-US" sz="1400" dirty="0" err="1"/>
              <a:t>qu’on</a:t>
            </a:r>
            <a:r>
              <a:rPr lang="en-US" sz="1400" dirty="0"/>
              <a:t> </a:t>
            </a:r>
            <a:r>
              <a:rPr lang="en-US" sz="1400" dirty="0" err="1"/>
              <a:t>devrait</a:t>
            </a:r>
            <a:r>
              <a:rPr lang="en-US" sz="1400" dirty="0"/>
              <a:t> </a:t>
            </a:r>
            <a:r>
              <a:rPr lang="en-US" sz="1400" dirty="0" err="1"/>
              <a:t>améliorer</a:t>
            </a:r>
            <a:r>
              <a:rPr lang="en-US" sz="1400" dirty="0"/>
              <a:t>?</a:t>
            </a:r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</a:t>
            </a:r>
            <a:r>
              <a:rPr lang="en-US" sz="1400" dirty="0" err="1"/>
              <a:t>devrait</a:t>
            </a:r>
            <a:r>
              <a:rPr lang="en-US" sz="1400" dirty="0"/>
              <a:t> cesser de faire?</a:t>
            </a:r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ne fait pas du tout et </a:t>
            </a:r>
            <a:r>
              <a:rPr lang="en-US" sz="1400" dirty="0" err="1"/>
              <a:t>qu’on</a:t>
            </a:r>
            <a:r>
              <a:rPr lang="en-US" sz="1400" dirty="0"/>
              <a:t> </a:t>
            </a:r>
            <a:r>
              <a:rPr lang="en-US" sz="1400" dirty="0" err="1"/>
              <a:t>devrait</a:t>
            </a:r>
            <a:r>
              <a:rPr lang="en-US" sz="1400" dirty="0"/>
              <a:t> faire?</a:t>
            </a:r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100" dirty="0"/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pic>
        <p:nvPicPr>
          <p:cNvPr id="4" name="Image 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749A9996-3F63-4C56-827B-517183F7B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4048" y="5825407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37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0E5E8A-5698-4414-97BF-5D33D9229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68374"/>
          </a:xfrm>
        </p:spPr>
        <p:txBody>
          <a:bodyPr/>
          <a:lstStyle/>
          <a:p>
            <a:r>
              <a:rPr lang="fr-CA" b="1" dirty="0">
                <a:solidFill>
                  <a:srgbClr val="AC2A4F"/>
                </a:solidFill>
              </a:rPr>
              <a:t>GRANDS OBJECTIFS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F7243C-2183-40D3-9C69-5B828FE3C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38250"/>
            <a:ext cx="7886700" cy="4938713"/>
          </a:xfrm>
        </p:spPr>
        <p:txBody>
          <a:bodyPr/>
          <a:lstStyle/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A39CD9-F456-4DDE-B095-64451DBF8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6171" y="484189"/>
            <a:ext cx="501302" cy="365125"/>
          </a:xfrm>
        </p:spPr>
        <p:txBody>
          <a:bodyPr/>
          <a:lstStyle/>
          <a:p>
            <a:fld id="{EA35E92F-663B-B64C-ADDC-8C54324DD998}" type="slidenum">
              <a:rPr lang="en-CA" sz="1400" b="1" smtClean="0"/>
              <a:t>11</a:t>
            </a:fld>
            <a:endParaRPr lang="en-CA" sz="1400" b="1" dirty="0"/>
          </a:p>
        </p:txBody>
      </p:sp>
      <p:pic>
        <p:nvPicPr>
          <p:cNvPr id="5" name="Image 4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68A91E58-F060-415D-BEC5-1AF98FDDA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4048" y="5825407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67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7846015" y="476250"/>
            <a:ext cx="795746" cy="503578"/>
          </a:xfrm>
        </p:spPr>
        <p:txBody>
          <a:bodyPr/>
          <a:lstStyle/>
          <a:p>
            <a:fld id="{70A8DCA7-B956-0148-96EB-CA819FDD2240}" type="slidenum"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4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77447" y="558800"/>
            <a:ext cx="7066441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/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La pensée stratégique en 3 volets</a:t>
            </a:r>
          </a:p>
        </p:txBody>
      </p:sp>
      <p:sp>
        <p:nvSpPr>
          <p:cNvPr id="190469" name="Line 5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1957388" y="38290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70" name="Line 6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624388" y="398145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71" name="Line 7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7291388" y="497205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72" name="Line 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1957388" y="283845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73" name="Line 9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1957388" y="504825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74" name="Text Box 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042988" y="3219450"/>
            <a:ext cx="1905000" cy="630942"/>
          </a:xfrm>
          <a:prstGeom prst="rect">
            <a:avLst/>
          </a:prstGeom>
          <a:pattFill prst="pct80">
            <a:fgClr>
              <a:srgbClr val="AC2A4F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latin typeface="Arial" panose="020B0604020202020204" pitchFamily="34" charset="0"/>
                <a:cs typeface="Arial" panose="020B0604020202020204" pitchFamily="34" charset="0"/>
              </a:rPr>
              <a:t>Qui sommes-nous ?</a:t>
            </a:r>
          </a:p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latin typeface="Arial" panose="020B0604020202020204" pitchFamily="34" charset="0"/>
                <a:cs typeface="Arial" panose="020B0604020202020204" pitchFamily="34" charset="0"/>
              </a:rPr>
              <a:t>Où allons-nous ?</a:t>
            </a:r>
          </a:p>
        </p:txBody>
      </p:sp>
      <p:sp>
        <p:nvSpPr>
          <p:cNvPr id="190475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42988" y="4286250"/>
            <a:ext cx="1905000" cy="630942"/>
          </a:xfrm>
          <a:prstGeom prst="rect">
            <a:avLst/>
          </a:prstGeom>
          <a:pattFill prst="pct80">
            <a:fgClr>
              <a:srgbClr val="AC2A4F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latin typeface="Arial" panose="020B0604020202020204" pitchFamily="34" charset="0"/>
                <a:cs typeface="Arial" panose="020B0604020202020204" pitchFamily="34" charset="0"/>
              </a:rPr>
              <a:t> Mission (RE)</a:t>
            </a:r>
          </a:p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latin typeface="Arial" panose="020B0604020202020204" pitchFamily="34" charset="0"/>
                <a:cs typeface="Arial" panose="020B0604020202020204" pitchFamily="34" charset="0"/>
              </a:rPr>
              <a:t>Vision, valeurs</a:t>
            </a:r>
          </a:p>
        </p:txBody>
      </p:sp>
      <p:sp>
        <p:nvSpPr>
          <p:cNvPr id="190476" name="Text Box 1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42988" y="5353050"/>
            <a:ext cx="1905000" cy="307777"/>
          </a:xfrm>
          <a:prstGeom prst="rect">
            <a:avLst/>
          </a:prstGeom>
          <a:pattFill prst="pct80">
            <a:fgClr>
              <a:srgbClr val="AC2A4F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fr-CA" sz="1400" b="1" dirty="0">
                <a:latin typeface="Arial" panose="020B0604020202020204" pitchFamily="34" charset="0"/>
                <a:cs typeface="Arial" panose="020B0604020202020204" pitchFamily="34" charset="0"/>
              </a:rPr>
              <a:t>Conceptualiser</a:t>
            </a:r>
          </a:p>
        </p:txBody>
      </p:sp>
      <p:sp>
        <p:nvSpPr>
          <p:cNvPr id="190477" name="Text Box 13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042988" y="2381250"/>
            <a:ext cx="1905000" cy="30777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rgbClr val="AC2A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RÉFLÉCHIR</a:t>
            </a:r>
          </a:p>
        </p:txBody>
      </p:sp>
      <p:sp>
        <p:nvSpPr>
          <p:cNvPr id="190478" name="Text Box 14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709988" y="2381250"/>
            <a:ext cx="1905000" cy="30777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rgbClr val="AC2A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PLANIFIER</a:t>
            </a:r>
          </a:p>
        </p:txBody>
      </p:sp>
      <p:sp>
        <p:nvSpPr>
          <p:cNvPr id="190479" name="Text Box 15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709988" y="3219450"/>
            <a:ext cx="1905000" cy="1061829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voulons-nous réaliser (OBJ)</a:t>
            </a:r>
            <a:r>
              <a:rPr lang="fr-CA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les réaliser ?</a:t>
            </a:r>
          </a:p>
        </p:txBody>
      </p:sp>
      <p:sp>
        <p:nvSpPr>
          <p:cNvPr id="190480" name="Text Box 16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708400" y="4437063"/>
            <a:ext cx="1905000" cy="52322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Orientations – stratégies </a:t>
            </a:r>
          </a:p>
        </p:txBody>
      </p:sp>
      <p:sp>
        <p:nvSpPr>
          <p:cNvPr id="190481" name="Text Box 17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709988" y="5353050"/>
            <a:ext cx="1905000" cy="30777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Opérationnaliser</a:t>
            </a:r>
          </a:p>
        </p:txBody>
      </p:sp>
      <p:sp>
        <p:nvSpPr>
          <p:cNvPr id="190482" name="Text Box 18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376988" y="2381250"/>
            <a:ext cx="1905000" cy="30777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rgbClr val="AC2A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AGIR</a:t>
            </a:r>
          </a:p>
        </p:txBody>
      </p:sp>
      <p:sp>
        <p:nvSpPr>
          <p:cNvPr id="190483" name="Text Box 19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376988" y="3219450"/>
            <a:ext cx="1905000" cy="630942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quoi ?</a:t>
            </a:r>
          </a:p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qui ?</a:t>
            </a:r>
          </a:p>
        </p:txBody>
      </p:sp>
      <p:sp>
        <p:nvSpPr>
          <p:cNvPr id="190484" name="Text Box 20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376988" y="4286250"/>
            <a:ext cx="1905000" cy="630942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</a:t>
            </a:r>
          </a:p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Logistique-tactique</a:t>
            </a:r>
          </a:p>
        </p:txBody>
      </p:sp>
      <p:sp>
        <p:nvSpPr>
          <p:cNvPr id="190485" name="Text Box 21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300788" y="5353050"/>
            <a:ext cx="1943100" cy="307777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1400" b="1" dirty="0">
                <a:solidFill>
                  <a:srgbClr val="AC2A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Réaliser</a:t>
            </a:r>
          </a:p>
        </p:txBody>
      </p:sp>
      <p:sp>
        <p:nvSpPr>
          <p:cNvPr id="190486" name="Line 22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1957388" y="207645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87" name="Line 23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4624388" y="283845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88" name="Line 24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4624388" y="207645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89" name="Line 25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7291388" y="207645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90" name="Line 26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7291388" y="283845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91" name="Line 27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7291388" y="375285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92" name="Oval 28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966788" y="1619250"/>
            <a:ext cx="1981200" cy="457200"/>
          </a:xfrm>
          <a:prstGeom prst="ellipse">
            <a:avLst/>
          </a:prstGeom>
          <a:pattFill prst="pct80">
            <a:fgClr>
              <a:srgbClr val="AC2A4F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CA" sz="1400" b="1" dirty="0">
                <a:latin typeface="Arial" panose="020B0604020202020204" pitchFamily="34" charset="0"/>
                <a:cs typeface="Arial" panose="020B0604020202020204" pitchFamily="34" charset="0"/>
              </a:rPr>
              <a:t>VOLET 1</a:t>
            </a:r>
          </a:p>
        </p:txBody>
      </p:sp>
      <p:sp>
        <p:nvSpPr>
          <p:cNvPr id="190493" name="Oval 29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633788" y="1619250"/>
            <a:ext cx="1981200" cy="457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C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VOLET 2</a:t>
            </a:r>
          </a:p>
        </p:txBody>
      </p:sp>
      <p:sp>
        <p:nvSpPr>
          <p:cNvPr id="190494" name="Oval 30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300788" y="1619250"/>
            <a:ext cx="1981200" cy="4572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CA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VOLET 3</a:t>
            </a:r>
          </a:p>
        </p:txBody>
      </p:sp>
      <p:sp>
        <p:nvSpPr>
          <p:cNvPr id="190495" name="Line 31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2947988" y="18478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96" name="Line 32"/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>
            <a:off x="5614988" y="18478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97" name="Line 33"/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>
            <a:off x="4656138" y="5164138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C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Image 32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B6696C15-62B6-4449-91E8-4A92669DC7CF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905750" y="6014085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5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0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0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0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0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0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9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9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9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9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90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9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9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9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9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9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9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9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9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9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19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19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9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190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9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9" grpId="0" animBg="1"/>
      <p:bldP spid="190470" grpId="0" animBg="1"/>
      <p:bldP spid="190471" grpId="0" animBg="1"/>
      <p:bldP spid="190472" grpId="0" animBg="1"/>
      <p:bldP spid="190473" grpId="0" animBg="1"/>
      <p:bldP spid="190474" grpId="0" animBg="1" autoUpdateAnimBg="0"/>
      <p:bldP spid="190475" grpId="0" animBg="1" autoUpdateAnimBg="0"/>
      <p:bldP spid="190476" grpId="0" animBg="1" autoUpdateAnimBg="0"/>
      <p:bldP spid="190477" grpId="0" animBg="1" autoUpdateAnimBg="0"/>
      <p:bldP spid="190478" grpId="0" animBg="1" autoUpdateAnimBg="0"/>
      <p:bldP spid="190479" grpId="0" animBg="1" autoUpdateAnimBg="0"/>
      <p:bldP spid="190480" grpId="0" animBg="1" autoUpdateAnimBg="0"/>
      <p:bldP spid="190481" grpId="0" animBg="1" autoUpdateAnimBg="0"/>
      <p:bldP spid="190482" grpId="0" animBg="1" autoUpdateAnimBg="0"/>
      <p:bldP spid="190483" grpId="0" animBg="1" autoUpdateAnimBg="0"/>
      <p:bldP spid="190484" grpId="0" animBg="1" autoUpdateAnimBg="0"/>
      <p:bldP spid="190485" grpId="0" animBg="1" autoUpdateAnimBg="0"/>
      <p:bldP spid="190486" grpId="0" animBg="1"/>
      <p:bldP spid="190487" grpId="0" animBg="1"/>
      <p:bldP spid="190488" grpId="0" animBg="1"/>
      <p:bldP spid="190489" grpId="0" animBg="1"/>
      <p:bldP spid="190490" grpId="0" animBg="1"/>
      <p:bldP spid="190491" grpId="0" animBg="1"/>
      <p:bldP spid="190492" grpId="0" animBg="1" autoUpdateAnimBg="0"/>
      <p:bldP spid="190493" grpId="0" animBg="1" autoUpdateAnimBg="0"/>
      <p:bldP spid="190494" grpId="0" animBg="1" autoUpdateAnimBg="0"/>
      <p:bldP spid="190495" grpId="0" animBg="1"/>
      <p:bldP spid="190496" grpId="0" animBg="1"/>
      <p:bldP spid="19049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CA3662-0084-4D3F-9DDB-1EFD94D8BF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5347" y="271520"/>
            <a:ext cx="7765321" cy="720939"/>
          </a:xfrm>
        </p:spPr>
        <p:txBody>
          <a:bodyPr>
            <a:normAutofit/>
          </a:bodyPr>
          <a:lstStyle/>
          <a:p>
            <a:r>
              <a:rPr lang="fr-CA" b="1" i="1" dirty="0">
                <a:solidFill>
                  <a:srgbClr val="AC2A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Dimensions de l’ORGANISATION</a:t>
            </a:r>
          </a:p>
        </p:txBody>
      </p:sp>
      <p:pic>
        <p:nvPicPr>
          <p:cNvPr id="5" name="Picture 31" descr="Cicrle">
            <a:extLst>
              <a:ext uri="{FF2B5EF4-FFF2-40B4-BE49-F238E27FC236}">
                <a16:creationId xmlns:a16="http://schemas.microsoft.com/office/drawing/2014/main" id="{9E86402D-1371-420F-85D4-D3E209D7884C}"/>
              </a:ext>
            </a:extLst>
          </p:cNvPr>
          <p:cNvPicPr>
            <a:picLocks noGrp="1" noChangeAspect="1" noChangeArrowheads="1"/>
          </p:cNvPicPr>
          <p:nvPr>
            <p:ph sz="half" idx="1"/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9106" y="2243215"/>
            <a:ext cx="3125787" cy="295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ECDF0BC-586E-488E-96FD-27C517083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9832" y="806209"/>
            <a:ext cx="795746" cy="503578"/>
          </a:xfrm>
        </p:spPr>
        <p:txBody>
          <a:bodyPr/>
          <a:lstStyle/>
          <a:p>
            <a:fld id="{EA35E92F-663B-B64C-ADDC-8C54324DD998}" type="slidenum">
              <a:rPr lang="en-CA" sz="1400" b="1" smtClean="0"/>
              <a:t>3</a:t>
            </a:fld>
            <a:endParaRPr lang="en-CA" sz="1400" b="1" dirty="0"/>
          </a:p>
        </p:txBody>
      </p:sp>
      <p:pic>
        <p:nvPicPr>
          <p:cNvPr id="6" name="Picture 30" descr="TITRES Trianlges Rouges+Verts+Bleus">
            <a:extLst>
              <a:ext uri="{FF2B5EF4-FFF2-40B4-BE49-F238E27FC236}">
                <a16:creationId xmlns:a16="http://schemas.microsoft.com/office/drawing/2014/main" id="{7C36D2A3-4DF2-4C1C-8599-00BA75FF00C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321032"/>
              </a:clrFrom>
              <a:clrTo>
                <a:srgbClr val="321032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57505"/>
            <a:ext cx="5181600" cy="4960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1DA597E9-B55F-4811-9444-49E514253B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5750" y="6014085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8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40497F-DA01-428E-ADAC-F1DE173AD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08" y="1600199"/>
            <a:ext cx="2654449" cy="4297680"/>
          </a:xfrm>
        </p:spPr>
        <p:txBody>
          <a:bodyPr anchor="ctr">
            <a:normAutofit/>
          </a:bodyPr>
          <a:lstStyle/>
          <a:p>
            <a:r>
              <a:rPr lang="fr-CA" b="1" dirty="0">
                <a:latin typeface="Arial" charset="0"/>
              </a:rPr>
              <a:t>Notre </a:t>
            </a:r>
            <a:r>
              <a:rPr lang="fr-CA" b="1" dirty="0">
                <a:solidFill>
                  <a:srgbClr val="AC2A4F"/>
                </a:solidFill>
                <a:latin typeface="Arial" charset="0"/>
              </a:rPr>
              <a:t>Vision </a:t>
            </a:r>
            <a:endParaRPr lang="fr-CA" b="1" dirty="0">
              <a:solidFill>
                <a:srgbClr val="AC2A4F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CD2A91-73FF-41E0-9829-851404B88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3638" y="1600199"/>
            <a:ext cx="4597502" cy="42976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Faire </a:t>
            </a:r>
            <a:r>
              <a:rPr lang="fr-CA" sz="2800" b="1" dirty="0">
                <a:solidFill>
                  <a:srgbClr val="AC2A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rayonner </a:t>
            </a:r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notre région en agissant en tant que </a:t>
            </a:r>
            <a:r>
              <a:rPr lang="fr-CA" sz="2800" b="1" dirty="0">
                <a:solidFill>
                  <a:srgbClr val="AC2A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levier et partenaire</a:t>
            </a:r>
            <a:r>
              <a:rPr lang="fr-CA" sz="2800" dirty="0">
                <a:solidFill>
                  <a:srgbClr val="AC2A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incontournable de l’essor économique et touristique de la communauté d’affaires d’ici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0BF08D-8CEF-49B7-9C9F-65347A89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7007" y="456543"/>
            <a:ext cx="608265" cy="50357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A35E92F-663B-B64C-ADDC-8C54324DD998}" type="slidenum">
              <a:rPr lang="en-CA" sz="1400" b="1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CA" sz="1400" b="1" dirty="0"/>
          </a:p>
        </p:txBody>
      </p:sp>
      <p:pic>
        <p:nvPicPr>
          <p:cNvPr id="10" name="Image 9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3D3ABA1D-A023-4D34-8004-FD144B335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0" y="6014085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2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7892135" y="848316"/>
            <a:ext cx="795746" cy="503578"/>
          </a:xfrm>
        </p:spPr>
        <p:txBody>
          <a:bodyPr/>
          <a:lstStyle/>
          <a:p>
            <a:fld id="{4ED3BDFE-5ACC-AA41-9F9A-153629E60AC0}" type="slidenum">
              <a:rPr lang="en-US" sz="1400" b="1"/>
              <a:pPr/>
              <a:t>5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1442" name="Oval 2"/>
          <p:cNvSpPr>
            <a:spLocks noChangeArrowheads="1"/>
          </p:cNvSpPr>
          <p:nvPr/>
        </p:nvSpPr>
        <p:spPr bwMode="auto">
          <a:xfrm>
            <a:off x="2216498" y="1982787"/>
            <a:ext cx="4800600" cy="45720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1443" name="Line 3"/>
          <p:cNvSpPr>
            <a:spLocks noChangeShapeType="1"/>
          </p:cNvSpPr>
          <p:nvPr/>
        </p:nvSpPr>
        <p:spPr bwMode="auto">
          <a:xfrm rot="-9600000" flipH="1" flipV="1">
            <a:off x="2209800" y="4572000"/>
            <a:ext cx="66675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154800" anchor="ctr"/>
          <a:lstStyle/>
          <a:p>
            <a:endParaRPr lang="en-CA"/>
          </a:p>
        </p:txBody>
      </p:sp>
      <p:sp>
        <p:nvSpPr>
          <p:cNvPr id="61444" name="Line 4"/>
          <p:cNvSpPr>
            <a:spLocks noChangeShapeType="1"/>
          </p:cNvSpPr>
          <p:nvPr/>
        </p:nvSpPr>
        <p:spPr bwMode="auto">
          <a:xfrm rot="-9600000">
            <a:off x="5784850" y="2360613"/>
            <a:ext cx="90488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154800" anchor="ctr"/>
          <a:lstStyle/>
          <a:p>
            <a:endParaRPr lang="en-CA"/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 rot="12000000" flipH="1">
            <a:off x="5711825" y="6338888"/>
            <a:ext cx="68263" cy="6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154800" anchor="ctr"/>
          <a:lstStyle/>
          <a:p>
            <a:endParaRPr lang="en-CA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2933700" y="414572"/>
            <a:ext cx="3352800" cy="297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154800" anchor="ctr"/>
          <a:lstStyle/>
          <a:p>
            <a:endParaRPr lang="fr-FR" dirty="0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4610100" y="3352800"/>
            <a:ext cx="3352800" cy="297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295400" y="3352800"/>
            <a:ext cx="3352800" cy="2971800"/>
          </a:xfrm>
          <a:prstGeom prst="triangle">
            <a:avLst>
              <a:gd name="adj" fmla="val 48670"/>
            </a:avLst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1295400" y="48006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MARGE/COÛT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PRÉVISIONS/VOL.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QUALITÉ GARANTIES</a:t>
            </a:r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2987675" y="4724400"/>
            <a:ext cx="1676400" cy="1522413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154800" anchor="ctr"/>
          <a:lstStyle/>
          <a:p>
            <a:pPr algn="ctr">
              <a:lnSpc>
                <a:spcPct val="130000"/>
              </a:lnSpc>
            </a:pPr>
            <a:endParaRPr lang="fr-CA" sz="1000" b="1" dirty="0">
              <a:latin typeface="Century Gothic" charset="0"/>
            </a:endParaRP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PRÉSENTATION 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MATÉRIEL PUBLICITAIRE</a:t>
            </a:r>
            <a:endParaRPr lang="fr-CA" b="1" dirty="0">
              <a:latin typeface="Times New Roman" charset="0"/>
            </a:endParaRPr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2133600" y="3352800"/>
            <a:ext cx="1676400" cy="1447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VALEUR</a:t>
            </a:r>
          </a:p>
          <a:p>
            <a:pPr algn="ctr">
              <a:lnSpc>
                <a:spcPct val="110000"/>
              </a:lnSpc>
            </a:pPr>
            <a:r>
              <a:rPr lang="fr-CA" sz="1000" b="1" dirty="0">
                <a:latin typeface="Century Gothic" charset="0"/>
              </a:rPr>
              <a:t>POSITIONNEMENT</a:t>
            </a:r>
          </a:p>
          <a:p>
            <a:pPr algn="ctr">
              <a:lnSpc>
                <a:spcPct val="110000"/>
              </a:lnSpc>
            </a:pPr>
            <a:r>
              <a:rPr lang="fr-CA" sz="1000" b="1" dirty="0">
                <a:latin typeface="Century Gothic" charset="0"/>
              </a:rPr>
              <a:t>VS CONCURRENCE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GAMME DE SERCICES</a:t>
            </a:r>
            <a:endParaRPr lang="fr-CA" b="1" dirty="0">
              <a:latin typeface="Times New Roman" charset="0"/>
            </a:endParaRPr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5462772" y="3390900"/>
            <a:ext cx="1676400" cy="14478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r>
              <a:rPr lang="fr-CA" sz="1000" b="1">
                <a:latin typeface="Century Gothic" charset="0"/>
              </a:rPr>
              <a:t>IMAGE</a:t>
            </a:r>
          </a:p>
          <a:p>
            <a:pPr algn="ctr">
              <a:lnSpc>
                <a:spcPct val="130000"/>
              </a:lnSpc>
            </a:pPr>
            <a:r>
              <a:rPr lang="fr-CA" sz="1000" b="1">
                <a:latin typeface="Century Gothic" charset="0"/>
              </a:rPr>
              <a:t>PUBLICITÉ</a:t>
            </a:r>
          </a:p>
          <a:p>
            <a:pPr algn="ctr">
              <a:lnSpc>
                <a:spcPct val="130000"/>
              </a:lnSpc>
            </a:pPr>
            <a:r>
              <a:rPr lang="fr-CA" sz="1000" b="1">
                <a:latin typeface="Century Gothic" charset="0"/>
              </a:rPr>
              <a:t>APPROCHE</a:t>
            </a:r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6324600" y="48006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fr-CA" sz="1000" b="1" dirty="0">
                <a:latin typeface="Century Gothic" charset="0"/>
              </a:rPr>
              <a:t>CONTACTS-</a:t>
            </a:r>
          </a:p>
          <a:p>
            <a:pPr algn="ctr"/>
            <a:r>
              <a:rPr lang="fr-CA" sz="1000" b="1" dirty="0">
                <a:latin typeface="Century Gothic" charset="0"/>
              </a:rPr>
              <a:t>MEMBRES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REPRÉSENTATION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SERVICE MEMBRE</a:t>
            </a:r>
            <a:endParaRPr lang="fr-CA" sz="1100" b="1" dirty="0">
              <a:latin typeface="Century Gothic" charset="0"/>
            </a:endParaRPr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4643438" y="4652963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PRIX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TERRITOIRE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ORGANISATION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COMPÉTITEURS</a:t>
            </a:r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3805238" y="303213"/>
            <a:ext cx="1676400" cy="14478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MEMBRES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 POTENTIELS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IDENTIFICATION</a:t>
            </a:r>
            <a:endParaRPr lang="fr-CA" sz="1000" b="1" dirty="0">
              <a:latin typeface="Tahoma" charset="0"/>
            </a:endParaRPr>
          </a:p>
        </p:txBody>
      </p:sp>
      <p:sp>
        <p:nvSpPr>
          <p:cNvPr id="61456" name="AutoShape 16"/>
          <p:cNvSpPr>
            <a:spLocks noChangeArrowheads="1"/>
          </p:cNvSpPr>
          <p:nvPr/>
        </p:nvSpPr>
        <p:spPr bwMode="auto">
          <a:xfrm>
            <a:off x="4648200" y="18288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BESOINS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TENDANCES </a:t>
            </a:r>
          </a:p>
        </p:txBody>
      </p:sp>
      <p:sp>
        <p:nvSpPr>
          <p:cNvPr id="61457" name="AutoShape 17"/>
          <p:cNvSpPr>
            <a:spLocks noChangeArrowheads="1"/>
          </p:cNvSpPr>
          <p:nvPr/>
        </p:nvSpPr>
        <p:spPr bwMode="auto">
          <a:xfrm>
            <a:off x="2971800" y="18288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10800" rIns="36000" bIns="1080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ANALYSE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Évaluation DEMANDE</a:t>
            </a:r>
            <a:endParaRPr lang="fr-CA" sz="1100" b="1" dirty="0">
              <a:latin typeface="Century Gothic" charset="0"/>
            </a:endParaRPr>
          </a:p>
        </p:txBody>
      </p:sp>
      <p:sp useBgFill="1">
        <p:nvSpPr>
          <p:cNvPr id="61458" name="AutoShape 18"/>
          <p:cNvSpPr>
            <a:spLocks noChangeArrowheads="1"/>
          </p:cNvSpPr>
          <p:nvPr/>
        </p:nvSpPr>
        <p:spPr bwMode="auto">
          <a:xfrm rot="10800000">
            <a:off x="5486400" y="4800600"/>
            <a:ext cx="1676400" cy="1524000"/>
          </a:xfrm>
          <a:prstGeom prst="triangle">
            <a:avLst>
              <a:gd name="adj" fmla="val 5000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20000"/>
              </a:lnSpc>
            </a:pPr>
            <a:endParaRPr lang="fr-CA" sz="1100" b="1" dirty="0">
              <a:solidFill>
                <a:srgbClr val="FFCC00"/>
              </a:solidFill>
              <a:latin typeface="Century Gothic" charset="0"/>
            </a:endParaRPr>
          </a:p>
          <a:p>
            <a:pPr algn="ctr">
              <a:lnSpc>
                <a:spcPct val="120000"/>
              </a:lnSpc>
            </a:pPr>
            <a:endParaRPr lang="fr-CA" sz="1400" b="1" dirty="0">
              <a:latin typeface="Century Gothic" charset="0"/>
            </a:endParaRP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GESTION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DES 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VENTES</a:t>
            </a:r>
          </a:p>
          <a:p>
            <a:pPr algn="ctr"/>
            <a:endParaRPr lang="fr-CA" dirty="0">
              <a:latin typeface="Times New Roman" charset="0"/>
            </a:endParaRPr>
          </a:p>
        </p:txBody>
      </p:sp>
      <p:sp useBgFill="1">
        <p:nvSpPr>
          <p:cNvPr id="61459" name="AutoShape 19"/>
          <p:cNvSpPr>
            <a:spLocks noChangeArrowheads="1"/>
          </p:cNvSpPr>
          <p:nvPr/>
        </p:nvSpPr>
        <p:spPr bwMode="auto">
          <a:xfrm rot="10800000">
            <a:off x="3752461" y="1828800"/>
            <a:ext cx="1676400" cy="1524000"/>
          </a:xfrm>
          <a:prstGeom prst="triangle">
            <a:avLst>
              <a:gd name="adj" fmla="val 5000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55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MARCHÉ</a:t>
            </a:r>
          </a:p>
        </p:txBody>
      </p:sp>
      <p:sp>
        <p:nvSpPr>
          <p:cNvPr id="61460" name="AutoShape 20"/>
          <p:cNvSpPr>
            <a:spLocks noChangeArrowheads="1"/>
          </p:cNvSpPr>
          <p:nvPr/>
        </p:nvSpPr>
        <p:spPr bwMode="auto">
          <a:xfrm rot="10800000">
            <a:off x="2915348" y="3352800"/>
            <a:ext cx="3352800" cy="2971800"/>
          </a:xfrm>
          <a:prstGeom prst="triangle">
            <a:avLst>
              <a:gd name="adj" fmla="val 50000"/>
            </a:avLst>
          </a:prstGeom>
          <a:solidFill>
            <a:srgbClr val="AC2A4F"/>
          </a:solidFill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pPr algn="ctr"/>
            <a:endParaRPr lang="fr-CA" b="1" dirty="0">
              <a:latin typeface="Century Gothic" charset="0"/>
            </a:endParaRPr>
          </a:p>
          <a:p>
            <a:pPr algn="ctr"/>
            <a:endParaRPr lang="fr-CA" sz="2400" b="1" dirty="0">
              <a:latin typeface="Century Gothic" charset="0"/>
            </a:endParaRPr>
          </a:p>
          <a:p>
            <a:pPr algn="ctr"/>
            <a:endParaRPr lang="fr-CA" sz="2400" b="1" dirty="0">
              <a:latin typeface="Century Gothic" charset="0"/>
            </a:endParaRPr>
          </a:p>
          <a:p>
            <a:pPr algn="ctr"/>
            <a:endParaRPr lang="fr-CA" sz="2400" b="1" dirty="0">
              <a:latin typeface="Century Gothic" charset="0"/>
            </a:endParaRPr>
          </a:p>
          <a:p>
            <a:pPr algn="ctr"/>
            <a:r>
              <a:rPr lang="fr-CA" sz="2400" b="1" dirty="0">
                <a:latin typeface="Century Gothic" charset="0"/>
              </a:rPr>
              <a:t>Analyse</a:t>
            </a:r>
          </a:p>
          <a:p>
            <a:pPr algn="ctr"/>
            <a:r>
              <a:rPr lang="fr-CA" sz="2400" b="1" dirty="0">
                <a:latin typeface="Century Gothic" charset="0"/>
              </a:rPr>
              <a:t>du</a:t>
            </a:r>
          </a:p>
          <a:p>
            <a:pPr algn="ctr"/>
            <a:r>
              <a:rPr lang="fr-CA" sz="2400" b="1" dirty="0">
                <a:latin typeface="Century Gothic" charset="0"/>
              </a:rPr>
              <a:t>marché</a:t>
            </a:r>
          </a:p>
          <a:p>
            <a:pPr algn="ctr"/>
            <a:endParaRPr lang="fr-CA" b="1" dirty="0">
              <a:latin typeface="Century Gothic" charset="0"/>
            </a:endParaRPr>
          </a:p>
          <a:p>
            <a:pPr algn="ctr"/>
            <a:endParaRPr lang="fr-CA" sz="1400" b="1" dirty="0">
              <a:latin typeface="Century Gothic" charset="0"/>
            </a:endParaRPr>
          </a:p>
          <a:p>
            <a:pPr algn="ctr"/>
            <a:endParaRPr lang="fr-CA" sz="1400" b="1" dirty="0">
              <a:latin typeface="Century Gothic" charset="0"/>
            </a:endParaRPr>
          </a:p>
        </p:txBody>
      </p:sp>
      <p:sp>
        <p:nvSpPr>
          <p:cNvPr id="61461" name="AutoShape 21"/>
          <p:cNvSpPr>
            <a:spLocks noChangeArrowheads="1"/>
          </p:cNvSpPr>
          <p:nvPr/>
        </p:nvSpPr>
        <p:spPr bwMode="auto">
          <a:xfrm rot="10800000">
            <a:off x="2064099" y="4800600"/>
            <a:ext cx="1676400" cy="15240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55000"/>
              </a:lnSpc>
            </a:pPr>
            <a:endParaRPr lang="fr-CA" sz="1100" b="1" dirty="0">
              <a:solidFill>
                <a:srgbClr val="FFCC00"/>
              </a:solidFill>
              <a:latin typeface="Century Gothic" charset="0"/>
            </a:endParaRPr>
          </a:p>
          <a:p>
            <a:pPr algn="ctr">
              <a:lnSpc>
                <a:spcPct val="120000"/>
              </a:lnSpc>
            </a:pPr>
            <a:endParaRPr lang="fr-CA" sz="1400" b="1" dirty="0">
              <a:latin typeface="Century Gothic" charset="0"/>
            </a:endParaRP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GESTION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DE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L’OFFRE</a:t>
            </a:r>
          </a:p>
          <a:p>
            <a:pPr algn="ctr"/>
            <a:endParaRPr lang="fr-CA" dirty="0">
              <a:latin typeface="Century Gothic" charset="0"/>
            </a:endParaRPr>
          </a:p>
        </p:txBody>
      </p:sp>
      <p:pic>
        <p:nvPicPr>
          <p:cNvPr id="26" name="Image 25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75CE7A3E-0F39-476B-8B83-298705596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048" y="5825407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0003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AD00DA5-B6EF-4527-B1C8-14C854A3A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75690" y="483907"/>
            <a:ext cx="608265" cy="50357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A35E92F-663B-B64C-ADDC-8C54324DD998}" type="slidenum">
              <a:rPr lang="en-US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400" b="1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73DAF6-8821-4C64-9834-167FA6F89A9A}"/>
              </a:ext>
            </a:extLst>
          </p:cNvPr>
          <p:cNvSpPr txBox="1"/>
          <p:nvPr/>
        </p:nvSpPr>
        <p:spPr>
          <a:xfrm>
            <a:off x="360045" y="1085850"/>
            <a:ext cx="8389178" cy="53484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  <a:tabLst>
                <a:tab pos="0" algn="l"/>
              </a:tabLst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fait </a:t>
            </a:r>
            <a:r>
              <a:rPr lang="en-US" sz="1400" dirty="0" err="1"/>
              <a:t>très</a:t>
            </a:r>
            <a:r>
              <a:rPr lang="en-US" sz="1400" dirty="0"/>
              <a:t> bien et </a:t>
            </a:r>
            <a:r>
              <a:rPr lang="en-US" sz="1400" dirty="0" err="1"/>
              <a:t>qu’on</a:t>
            </a:r>
            <a:r>
              <a:rPr lang="en-US" sz="1400" dirty="0"/>
              <a:t> ne </a:t>
            </a:r>
            <a:r>
              <a:rPr lang="en-US" sz="1400" dirty="0" err="1"/>
              <a:t>devrait</a:t>
            </a:r>
            <a:r>
              <a:rPr lang="en-US" sz="1400" dirty="0"/>
              <a:t> jamais cesser de faire?</a:t>
            </a:r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fait </a:t>
            </a:r>
            <a:r>
              <a:rPr lang="en-US" sz="1400" dirty="0" err="1"/>
              <a:t>moins</a:t>
            </a:r>
            <a:r>
              <a:rPr lang="en-US" sz="1400" dirty="0"/>
              <a:t> bien et </a:t>
            </a:r>
            <a:r>
              <a:rPr lang="en-US" sz="1400" dirty="0" err="1"/>
              <a:t>qu’on</a:t>
            </a:r>
            <a:r>
              <a:rPr lang="en-US" sz="1400" dirty="0"/>
              <a:t> </a:t>
            </a:r>
            <a:r>
              <a:rPr lang="en-US" sz="1400" dirty="0" err="1"/>
              <a:t>devrait</a:t>
            </a:r>
            <a:r>
              <a:rPr lang="en-US" sz="1400" dirty="0"/>
              <a:t> </a:t>
            </a:r>
            <a:r>
              <a:rPr lang="en-US" sz="1400" dirty="0" err="1"/>
              <a:t>améliorer</a:t>
            </a:r>
            <a:r>
              <a:rPr lang="en-US" sz="1400" dirty="0"/>
              <a:t>?</a:t>
            </a:r>
          </a:p>
          <a:p>
            <a:pPr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</a:t>
            </a:r>
            <a:r>
              <a:rPr lang="en-US" sz="1400" dirty="0" err="1"/>
              <a:t>devrait</a:t>
            </a:r>
            <a:r>
              <a:rPr lang="en-US" sz="1400" dirty="0"/>
              <a:t> cesser de faire?</a:t>
            </a:r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ne fait pas du tout et </a:t>
            </a:r>
            <a:r>
              <a:rPr lang="en-US" sz="1400" dirty="0" err="1"/>
              <a:t>qu’on</a:t>
            </a:r>
            <a:r>
              <a:rPr lang="en-US" sz="1400" dirty="0"/>
              <a:t> </a:t>
            </a:r>
            <a:r>
              <a:rPr lang="en-US" sz="1400" dirty="0" err="1"/>
              <a:t>devrait</a:t>
            </a:r>
            <a:r>
              <a:rPr lang="en-US" sz="1400" dirty="0"/>
              <a:t> faire?</a:t>
            </a:r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</a:pPr>
            <a:endParaRPr lang="en-US" sz="1100" dirty="0"/>
          </a:p>
          <a:p>
            <a:pPr marL="1143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</a:pPr>
            <a:endParaRPr lang="en-US" sz="1100" dirty="0"/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48B50B-82BB-4CBC-B723-153F8EFC2609}"/>
              </a:ext>
            </a:extLst>
          </p:cNvPr>
          <p:cNvSpPr txBox="1"/>
          <p:nvPr/>
        </p:nvSpPr>
        <p:spPr>
          <a:xfrm>
            <a:off x="504825" y="552450"/>
            <a:ext cx="77438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>
                <a:solidFill>
                  <a:srgbClr val="AC2A4F"/>
                </a:solidFill>
              </a:rPr>
              <a:t>Marché </a:t>
            </a:r>
            <a:r>
              <a:rPr lang="fr-CA" sz="1200" b="1" dirty="0">
                <a:solidFill>
                  <a:srgbClr val="AC2A4F"/>
                </a:solidFill>
              </a:rPr>
              <a:t>: </a:t>
            </a:r>
            <a:r>
              <a:rPr lang="fr-CA" sz="1200" dirty="0"/>
              <a:t>(</a:t>
            </a:r>
            <a:r>
              <a:rPr lang="fr-CA" sz="1200" b="1" dirty="0"/>
              <a:t>membres</a:t>
            </a:r>
            <a:r>
              <a:rPr lang="fr-CA" sz="1200" dirty="0"/>
              <a:t> actifs actuels, membres potentiels, types d’entreprises, </a:t>
            </a:r>
            <a:r>
              <a:rPr lang="fr-CA" sz="1200" b="1" dirty="0"/>
              <a:t>offre</a:t>
            </a:r>
            <a:r>
              <a:rPr lang="fr-CA" sz="1200" dirty="0"/>
              <a:t> : valeur ajoutée, concurrence, partenariats </a:t>
            </a:r>
            <a:r>
              <a:rPr lang="fr-CA" sz="1200" b="1" dirty="0"/>
              <a:t>image</a:t>
            </a:r>
            <a:r>
              <a:rPr lang="fr-CA" sz="1200" dirty="0"/>
              <a:t> : pub, communication) </a:t>
            </a:r>
          </a:p>
        </p:txBody>
      </p:sp>
      <p:pic>
        <p:nvPicPr>
          <p:cNvPr id="53" name="Image 52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9BAFA4FE-8B0C-483D-B77D-0CDFF14D3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0" y="6014085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5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7713716" y="533400"/>
            <a:ext cx="795746" cy="503578"/>
          </a:xfrm>
        </p:spPr>
        <p:txBody>
          <a:bodyPr/>
          <a:lstStyle/>
          <a:p>
            <a:fld id="{76738864-C627-6A4E-8EA1-B63BED3694EE}" type="slidenum">
              <a:rPr lang="en-US" sz="1400" b="1"/>
              <a:pPr/>
              <a:t>7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4514" name="Oval 2"/>
          <p:cNvSpPr>
            <a:spLocks noChangeArrowheads="1"/>
          </p:cNvSpPr>
          <p:nvPr/>
        </p:nvSpPr>
        <p:spPr bwMode="auto">
          <a:xfrm>
            <a:off x="2209800" y="2057400"/>
            <a:ext cx="4800600" cy="45720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 rot="-9600000" flipH="1" flipV="1">
            <a:off x="2209800" y="4572000"/>
            <a:ext cx="66675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154800" anchor="ctr"/>
          <a:lstStyle/>
          <a:p>
            <a:endParaRPr lang="en-CA"/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 rot="-9600000">
            <a:off x="5784850" y="2360613"/>
            <a:ext cx="90488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154800" anchor="ctr"/>
          <a:lstStyle/>
          <a:p>
            <a:endParaRPr lang="en-CA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rot="12000000" flipH="1">
            <a:off x="5711825" y="6338888"/>
            <a:ext cx="68263" cy="6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154800" anchor="ctr"/>
          <a:lstStyle/>
          <a:p>
            <a:endParaRPr lang="en-CA"/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2895600" y="381000"/>
            <a:ext cx="3352800" cy="297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4519" name="AutoShape 7"/>
          <p:cNvSpPr>
            <a:spLocks noChangeArrowheads="1"/>
          </p:cNvSpPr>
          <p:nvPr/>
        </p:nvSpPr>
        <p:spPr bwMode="auto">
          <a:xfrm>
            <a:off x="4599781" y="3377853"/>
            <a:ext cx="3352800" cy="297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4520" name="AutoShape 8"/>
          <p:cNvSpPr>
            <a:spLocks noChangeArrowheads="1"/>
          </p:cNvSpPr>
          <p:nvPr/>
        </p:nvSpPr>
        <p:spPr bwMode="auto">
          <a:xfrm>
            <a:off x="1228725" y="3387378"/>
            <a:ext cx="3352800" cy="297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4521" name="AutoShape 9"/>
          <p:cNvSpPr>
            <a:spLocks noChangeArrowheads="1"/>
          </p:cNvSpPr>
          <p:nvPr/>
        </p:nvSpPr>
        <p:spPr bwMode="auto">
          <a:xfrm>
            <a:off x="1331913" y="4652963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110000"/>
              </a:lnSpc>
            </a:pPr>
            <a:r>
              <a:rPr lang="fr-CA" sz="1000" b="1" dirty="0">
                <a:latin typeface="Century Gothic" charset="0"/>
              </a:rPr>
              <a:t>ORG.</a:t>
            </a:r>
          </a:p>
          <a:p>
            <a:pPr algn="ctr">
              <a:lnSpc>
                <a:spcPct val="110000"/>
              </a:lnSpc>
            </a:pPr>
            <a:r>
              <a:rPr lang="fr-CA" sz="1000" b="1" dirty="0">
                <a:latin typeface="Century Gothic" charset="0"/>
              </a:rPr>
              <a:t>DIR.</a:t>
            </a:r>
          </a:p>
          <a:p>
            <a:pPr algn="ctr">
              <a:lnSpc>
                <a:spcPct val="110000"/>
              </a:lnSpc>
            </a:pPr>
            <a:r>
              <a:rPr lang="fr-CA" sz="1000" b="1" dirty="0">
                <a:latin typeface="Century Gothic" charset="0"/>
              </a:rPr>
              <a:t>ÉQUIPEMENT</a:t>
            </a:r>
          </a:p>
          <a:p>
            <a:pPr algn="ctr">
              <a:lnSpc>
                <a:spcPct val="110000"/>
              </a:lnSpc>
            </a:pPr>
            <a:r>
              <a:rPr lang="fr-CA" sz="1000" b="1" dirty="0">
                <a:latin typeface="Century Gothic" charset="0"/>
              </a:rPr>
              <a:t>SYSTÈMES</a:t>
            </a:r>
          </a:p>
          <a:p>
            <a:pPr algn="ctr">
              <a:lnSpc>
                <a:spcPct val="110000"/>
              </a:lnSpc>
            </a:pPr>
            <a:r>
              <a:rPr lang="fr-CA" sz="1000" b="1" dirty="0">
                <a:latin typeface="Century Gothic" charset="0"/>
              </a:rPr>
              <a:t>TÂCHES - EFFICACITÉ</a:t>
            </a:r>
          </a:p>
          <a:p>
            <a:pPr algn="ctr">
              <a:lnSpc>
                <a:spcPct val="110000"/>
              </a:lnSpc>
            </a:pPr>
            <a:r>
              <a:rPr lang="fr-CA" sz="1000" b="1" dirty="0">
                <a:latin typeface="Century Gothic" charset="0"/>
              </a:rPr>
              <a:t>PRODUCTION</a:t>
            </a:r>
          </a:p>
        </p:txBody>
      </p:sp>
      <p:sp>
        <p:nvSpPr>
          <p:cNvPr id="64522" name="AutoShape 10"/>
          <p:cNvSpPr>
            <a:spLocks noChangeArrowheads="1"/>
          </p:cNvSpPr>
          <p:nvPr/>
        </p:nvSpPr>
        <p:spPr bwMode="auto">
          <a:xfrm>
            <a:off x="2987675" y="4724400"/>
            <a:ext cx="1676400" cy="1522413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154800" anchor="ctr"/>
          <a:lstStyle/>
          <a:p>
            <a:pPr algn="ctr">
              <a:lnSpc>
                <a:spcPct val="130000"/>
              </a:lnSpc>
            </a:pPr>
            <a:endParaRPr lang="fr-CA" sz="1000" b="1" dirty="0">
              <a:latin typeface="Century Gothic" charset="0"/>
            </a:endParaRP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CONTRÔLES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MÉTHODES </a:t>
            </a:r>
          </a:p>
          <a:p>
            <a:pPr algn="ctr">
              <a:lnSpc>
                <a:spcPct val="105000"/>
              </a:lnSpc>
            </a:pPr>
            <a:r>
              <a:rPr lang="fr-CA" sz="1000" b="1" dirty="0">
                <a:latin typeface="Century Gothic" charset="0"/>
              </a:rPr>
              <a:t>DE TRAVAIL</a:t>
            </a:r>
            <a:endParaRPr lang="fr-CA" sz="900" b="1" dirty="0">
              <a:latin typeface="Century Gothic" charset="0"/>
            </a:endParaRPr>
          </a:p>
        </p:txBody>
      </p:sp>
      <p:sp>
        <p:nvSpPr>
          <p:cNvPr id="64523" name="AutoShape 11"/>
          <p:cNvSpPr>
            <a:spLocks noChangeArrowheads="1"/>
          </p:cNvSpPr>
          <p:nvPr/>
        </p:nvSpPr>
        <p:spPr bwMode="auto">
          <a:xfrm>
            <a:off x="2085181" y="3145012"/>
            <a:ext cx="1676400" cy="14478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130000"/>
              </a:lnSpc>
            </a:pPr>
            <a:endParaRPr lang="fr-CA" sz="1000" b="1" dirty="0">
              <a:latin typeface="Century Gothic" charset="0"/>
            </a:endParaRP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PLANIFICATION</a:t>
            </a:r>
            <a:endParaRPr lang="fr-CA" b="1" dirty="0">
              <a:latin typeface="Times New Roman" charset="0"/>
            </a:endParaRPr>
          </a:p>
        </p:txBody>
      </p:sp>
      <p:sp>
        <p:nvSpPr>
          <p:cNvPr id="64524" name="AutoShape 12"/>
          <p:cNvSpPr>
            <a:spLocks noChangeArrowheads="1"/>
          </p:cNvSpPr>
          <p:nvPr/>
        </p:nvSpPr>
        <p:spPr bwMode="auto">
          <a:xfrm>
            <a:off x="5486400" y="3352800"/>
            <a:ext cx="1676400" cy="14478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ACTIFS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TRÉSORERIE</a:t>
            </a:r>
          </a:p>
        </p:txBody>
      </p:sp>
      <p:sp>
        <p:nvSpPr>
          <p:cNvPr id="64525" name="AutoShape 13"/>
          <p:cNvSpPr>
            <a:spLocks noChangeArrowheads="1"/>
          </p:cNvSpPr>
          <p:nvPr/>
        </p:nvSpPr>
        <p:spPr bwMode="auto">
          <a:xfrm>
            <a:off x="6300788" y="47244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BUDGET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ANALYSE 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DES RÉSULTATS</a:t>
            </a:r>
          </a:p>
        </p:txBody>
      </p:sp>
      <p:sp>
        <p:nvSpPr>
          <p:cNvPr id="64526" name="AutoShape 14"/>
          <p:cNvSpPr>
            <a:spLocks noChangeArrowheads="1"/>
          </p:cNvSpPr>
          <p:nvPr/>
        </p:nvSpPr>
        <p:spPr bwMode="auto">
          <a:xfrm>
            <a:off x="4648200" y="48006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130000"/>
              </a:lnSpc>
            </a:pPr>
            <a:r>
              <a:rPr lang="fr-CA" sz="900" b="1" dirty="0">
                <a:latin typeface="Century Gothic" charset="0"/>
              </a:rPr>
              <a:t>FACTURATION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COMPTABILITÉ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COÛT DE REVIENT</a:t>
            </a:r>
          </a:p>
        </p:txBody>
      </p:sp>
      <p:sp>
        <p:nvSpPr>
          <p:cNvPr id="64527" name="AutoShape 15"/>
          <p:cNvSpPr>
            <a:spLocks noChangeArrowheads="1"/>
          </p:cNvSpPr>
          <p:nvPr/>
        </p:nvSpPr>
        <p:spPr bwMode="auto">
          <a:xfrm>
            <a:off x="3759993" y="381000"/>
            <a:ext cx="1676400" cy="14478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endParaRPr lang="fr-CA" sz="900" b="1" dirty="0">
              <a:latin typeface="Century Gothic" charset="0"/>
            </a:endParaRP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STANDARDS</a:t>
            </a:r>
            <a:endParaRPr lang="fr-CA" sz="1000" b="1" dirty="0">
              <a:latin typeface="Tahoma" charset="0"/>
            </a:endParaRPr>
          </a:p>
        </p:txBody>
      </p:sp>
      <p:sp>
        <p:nvSpPr>
          <p:cNvPr id="64528" name="AutoShape 16"/>
          <p:cNvSpPr>
            <a:spLocks noChangeArrowheads="1"/>
          </p:cNvSpPr>
          <p:nvPr/>
        </p:nvSpPr>
        <p:spPr bwMode="auto">
          <a:xfrm>
            <a:off x="4648200" y="18288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ACHATS</a:t>
            </a:r>
          </a:p>
          <a:p>
            <a:pPr algn="ctr"/>
            <a:r>
              <a:rPr lang="fr-CA" sz="1000" b="1" dirty="0">
                <a:latin typeface="Century Gothic" charset="0"/>
              </a:rPr>
              <a:t>ENTENTES-</a:t>
            </a:r>
          </a:p>
          <a:p>
            <a:pPr algn="ctr"/>
            <a:r>
              <a:rPr lang="fr-CA" sz="1000" b="1" dirty="0">
                <a:latin typeface="Century Gothic" charset="0"/>
              </a:rPr>
              <a:t>FOURNISSEURS </a:t>
            </a:r>
          </a:p>
        </p:txBody>
      </p:sp>
      <p:sp>
        <p:nvSpPr>
          <p:cNvPr id="64529" name="AutoShape 17"/>
          <p:cNvSpPr>
            <a:spLocks noChangeArrowheads="1"/>
          </p:cNvSpPr>
          <p:nvPr/>
        </p:nvSpPr>
        <p:spPr bwMode="auto">
          <a:xfrm>
            <a:off x="2971800" y="18288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10800" rIns="36000" bIns="1080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NORMES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TECHNOLOGIE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PROCESSUS</a:t>
            </a:r>
            <a:endParaRPr lang="fr-CA" sz="1100" b="1" dirty="0">
              <a:latin typeface="Century Gothic" charset="0"/>
            </a:endParaRPr>
          </a:p>
        </p:txBody>
      </p:sp>
      <p:sp useBgFill="1">
        <p:nvSpPr>
          <p:cNvPr id="64530" name="AutoShape 18"/>
          <p:cNvSpPr>
            <a:spLocks noChangeArrowheads="1"/>
          </p:cNvSpPr>
          <p:nvPr/>
        </p:nvSpPr>
        <p:spPr bwMode="auto">
          <a:xfrm rot="10800000">
            <a:off x="5436394" y="4835178"/>
            <a:ext cx="1676400" cy="1524000"/>
          </a:xfrm>
          <a:prstGeom prst="triangle">
            <a:avLst>
              <a:gd name="adj" fmla="val 5000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20000"/>
              </a:lnSpc>
            </a:pPr>
            <a:endParaRPr lang="fr-CA" sz="1400" b="1" dirty="0">
              <a:latin typeface="Century Gothic" charset="0"/>
            </a:endParaRP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GESTION 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DES 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FINANCES</a:t>
            </a:r>
          </a:p>
          <a:p>
            <a:pPr algn="ctr"/>
            <a:endParaRPr lang="fr-CA" dirty="0">
              <a:latin typeface="Times New Roman" charset="0"/>
            </a:endParaRPr>
          </a:p>
        </p:txBody>
      </p:sp>
      <p:sp useBgFill="1">
        <p:nvSpPr>
          <p:cNvPr id="64531" name="AutoShape 19"/>
          <p:cNvSpPr>
            <a:spLocks noChangeArrowheads="1"/>
          </p:cNvSpPr>
          <p:nvPr/>
        </p:nvSpPr>
        <p:spPr bwMode="auto">
          <a:xfrm rot="10800000">
            <a:off x="3723481" y="1838325"/>
            <a:ext cx="1676400" cy="1524000"/>
          </a:xfrm>
          <a:prstGeom prst="triangle">
            <a:avLst>
              <a:gd name="adj" fmla="val 5000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55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GESTION DU </a:t>
            </a:r>
          </a:p>
          <a:p>
            <a:pPr algn="ctr">
              <a:lnSpc>
                <a:spcPct val="155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SERVICE</a:t>
            </a:r>
          </a:p>
        </p:txBody>
      </p:sp>
      <p:sp>
        <p:nvSpPr>
          <p:cNvPr id="64532" name="AutoShape 20"/>
          <p:cNvSpPr>
            <a:spLocks noChangeArrowheads="1"/>
          </p:cNvSpPr>
          <p:nvPr/>
        </p:nvSpPr>
        <p:spPr bwMode="auto">
          <a:xfrm rot="10800000">
            <a:off x="2905126" y="3377852"/>
            <a:ext cx="3352800" cy="2971800"/>
          </a:xfrm>
          <a:prstGeom prst="triangle">
            <a:avLst>
              <a:gd name="adj" fmla="val 50000"/>
            </a:avLst>
          </a:prstGeom>
          <a:solidFill>
            <a:srgbClr val="AC2A4F"/>
          </a:solidFill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pPr algn="ctr"/>
            <a:endParaRPr lang="fr-CA" b="1" dirty="0">
              <a:latin typeface="Century Gothic" charset="0"/>
            </a:endParaRPr>
          </a:p>
          <a:p>
            <a:pPr algn="ctr"/>
            <a:endParaRPr lang="fr-CA" sz="2400" b="1" dirty="0">
              <a:latin typeface="Century Gothic" charset="0"/>
            </a:endParaRPr>
          </a:p>
          <a:p>
            <a:pPr algn="ctr"/>
            <a:endParaRPr lang="fr-CA" sz="2400" b="1" dirty="0">
              <a:latin typeface="Century Gothic" charset="0"/>
            </a:endParaRPr>
          </a:p>
          <a:p>
            <a:pPr algn="ctr"/>
            <a:endParaRPr lang="fr-CA" sz="2400" b="1" dirty="0">
              <a:latin typeface="Century Gothic" charset="0"/>
            </a:endParaRPr>
          </a:p>
          <a:p>
            <a:pPr algn="ctr"/>
            <a:r>
              <a:rPr lang="fr-CA" sz="2400" b="1" dirty="0">
                <a:latin typeface="Century Gothic" charset="0"/>
              </a:rPr>
              <a:t>Organisation</a:t>
            </a:r>
          </a:p>
          <a:p>
            <a:pPr algn="ctr"/>
            <a:r>
              <a:rPr lang="fr-CA" sz="2400" b="1" dirty="0">
                <a:latin typeface="Century Gothic" charset="0"/>
              </a:rPr>
              <a:t>Structurelle</a:t>
            </a:r>
          </a:p>
          <a:p>
            <a:pPr algn="ctr"/>
            <a:endParaRPr lang="fr-CA" b="1" dirty="0">
              <a:latin typeface="Century Gothic" charset="0"/>
            </a:endParaRPr>
          </a:p>
          <a:p>
            <a:pPr algn="ctr"/>
            <a:endParaRPr lang="fr-CA" sz="1400" b="1" dirty="0">
              <a:latin typeface="Century Gothic" charset="0"/>
            </a:endParaRPr>
          </a:p>
          <a:p>
            <a:pPr algn="ctr"/>
            <a:endParaRPr lang="fr-CA" sz="1400" b="1" dirty="0">
              <a:latin typeface="Century Gothic" charset="0"/>
            </a:endParaRPr>
          </a:p>
        </p:txBody>
      </p:sp>
      <p:sp useBgFill="1">
        <p:nvSpPr>
          <p:cNvPr id="64533" name="AutoShape 21"/>
          <p:cNvSpPr>
            <a:spLocks noChangeArrowheads="1"/>
          </p:cNvSpPr>
          <p:nvPr/>
        </p:nvSpPr>
        <p:spPr bwMode="auto">
          <a:xfrm rot="10800000">
            <a:off x="2066925" y="4844703"/>
            <a:ext cx="1676400" cy="1524000"/>
          </a:xfrm>
          <a:prstGeom prst="triangle">
            <a:avLst>
              <a:gd name="adj" fmla="val 5000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55000"/>
              </a:lnSpc>
            </a:pPr>
            <a:endParaRPr lang="fr-CA" sz="1100" b="1" dirty="0">
              <a:solidFill>
                <a:schemeClr val="bg1"/>
              </a:solidFill>
              <a:latin typeface="Century Gothic" charset="0"/>
            </a:endParaRP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GESTION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DES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OPÉRATIONS</a:t>
            </a:r>
          </a:p>
          <a:p>
            <a:pPr algn="ctr"/>
            <a:endParaRPr lang="fr-CA" dirty="0">
              <a:latin typeface="Century Gothic" charset="0"/>
            </a:endParaRPr>
          </a:p>
        </p:txBody>
      </p:sp>
      <p:pic>
        <p:nvPicPr>
          <p:cNvPr id="24" name="Image 2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42D3D1FC-91D2-4229-B60D-A87026B99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4749" y="5953443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852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AD00DA5-B6EF-4527-B1C8-14C854A3A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5039" y="445853"/>
            <a:ext cx="608265" cy="50357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A35E92F-663B-B64C-ADDC-8C54324DD998}" type="slidenum">
              <a:rPr lang="en-US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sz="1400" b="1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73DAF6-8821-4C64-9834-167FA6F89A9A}"/>
              </a:ext>
            </a:extLst>
          </p:cNvPr>
          <p:cNvSpPr txBox="1"/>
          <p:nvPr/>
        </p:nvSpPr>
        <p:spPr>
          <a:xfrm>
            <a:off x="360045" y="476251"/>
            <a:ext cx="8059127" cy="5924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fait </a:t>
            </a:r>
            <a:r>
              <a:rPr lang="en-US" sz="1400" dirty="0" err="1"/>
              <a:t>très</a:t>
            </a:r>
            <a:r>
              <a:rPr lang="en-US" sz="1400" dirty="0"/>
              <a:t> bien et </a:t>
            </a:r>
            <a:r>
              <a:rPr lang="en-US" sz="1400" dirty="0" err="1"/>
              <a:t>qu’on</a:t>
            </a:r>
            <a:r>
              <a:rPr lang="en-US" sz="1400" dirty="0"/>
              <a:t> ne </a:t>
            </a:r>
            <a:r>
              <a:rPr lang="en-US" sz="1400" dirty="0" err="1"/>
              <a:t>devrait</a:t>
            </a:r>
            <a:r>
              <a:rPr lang="en-US" sz="1400" dirty="0"/>
              <a:t> jamais cesser de faire?</a:t>
            </a:r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fait </a:t>
            </a:r>
            <a:r>
              <a:rPr lang="en-US" sz="1400" dirty="0" err="1"/>
              <a:t>moins</a:t>
            </a:r>
            <a:r>
              <a:rPr lang="en-US" sz="1400" dirty="0"/>
              <a:t> bien et </a:t>
            </a:r>
            <a:r>
              <a:rPr lang="en-US" sz="1400" dirty="0" err="1"/>
              <a:t>qu’on</a:t>
            </a:r>
            <a:r>
              <a:rPr lang="en-US" sz="1400" dirty="0"/>
              <a:t> </a:t>
            </a:r>
            <a:r>
              <a:rPr lang="en-US" sz="1400" dirty="0" err="1"/>
              <a:t>devrait</a:t>
            </a:r>
            <a:r>
              <a:rPr lang="en-US" sz="1400" dirty="0"/>
              <a:t> </a:t>
            </a:r>
            <a:r>
              <a:rPr lang="en-US" sz="1400" dirty="0" err="1"/>
              <a:t>améliorer</a:t>
            </a:r>
            <a:r>
              <a:rPr lang="en-US" sz="1400" dirty="0"/>
              <a:t>?</a:t>
            </a:r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</a:t>
            </a:r>
            <a:r>
              <a:rPr lang="en-US" sz="1400" dirty="0" err="1"/>
              <a:t>devrait</a:t>
            </a:r>
            <a:r>
              <a:rPr lang="en-US" sz="1400" dirty="0"/>
              <a:t> cesser de faire?</a:t>
            </a:r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400" dirty="0"/>
          </a:p>
          <a:p>
            <a:pPr marL="457200" indent="-3429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1400" dirty="0" err="1"/>
              <a:t>Qu’est-ce</a:t>
            </a:r>
            <a:r>
              <a:rPr lang="en-US" sz="1400" dirty="0"/>
              <a:t> </a:t>
            </a:r>
            <a:r>
              <a:rPr lang="en-US" sz="1400" dirty="0" err="1"/>
              <a:t>qu’on</a:t>
            </a:r>
            <a:r>
              <a:rPr lang="en-US" sz="1400" dirty="0"/>
              <a:t> ne fait pas du tout et </a:t>
            </a:r>
            <a:r>
              <a:rPr lang="en-US" sz="1400" dirty="0" err="1"/>
              <a:t>qu’on</a:t>
            </a:r>
            <a:r>
              <a:rPr lang="en-US" sz="1400" dirty="0"/>
              <a:t> </a:t>
            </a:r>
            <a:r>
              <a:rPr lang="en-US" sz="1400" dirty="0" err="1"/>
              <a:t>devrait</a:t>
            </a:r>
            <a:r>
              <a:rPr lang="en-US" sz="1400" dirty="0"/>
              <a:t> faire?</a:t>
            </a:r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1100" dirty="0"/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342900"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pic>
        <p:nvPicPr>
          <p:cNvPr id="20" name="Image 19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DEBF1936-86CE-46BB-BEB7-FCB84A8E8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4048" y="5825407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7880983" y="431138"/>
            <a:ext cx="795746" cy="503578"/>
          </a:xfrm>
        </p:spPr>
        <p:txBody>
          <a:bodyPr/>
          <a:lstStyle/>
          <a:p>
            <a:fld id="{AA738ECC-B178-C540-8465-AA3C04C54605}" type="slidenum">
              <a:rPr lang="en-US" sz="1400" b="1"/>
              <a:pPr/>
              <a:t>9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7586" name="Oval 2"/>
          <p:cNvSpPr>
            <a:spLocks noChangeArrowheads="1"/>
          </p:cNvSpPr>
          <p:nvPr/>
        </p:nvSpPr>
        <p:spPr bwMode="auto">
          <a:xfrm>
            <a:off x="2171700" y="1084991"/>
            <a:ext cx="4800600" cy="45720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 rot="-9600000" flipH="1" flipV="1">
            <a:off x="2209800" y="4572000"/>
            <a:ext cx="66675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154800" anchor="ctr"/>
          <a:lstStyle/>
          <a:p>
            <a:endParaRPr lang="en-CA"/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 rot="-9600000">
            <a:off x="5784850" y="2360613"/>
            <a:ext cx="90488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154800" anchor="ctr"/>
          <a:lstStyle/>
          <a:p>
            <a:endParaRPr lang="en-CA"/>
          </a:p>
        </p:txBody>
      </p:sp>
      <p:sp>
        <p:nvSpPr>
          <p:cNvPr id="67589" name="Line 5"/>
          <p:cNvSpPr>
            <a:spLocks noChangeShapeType="1"/>
          </p:cNvSpPr>
          <p:nvPr/>
        </p:nvSpPr>
        <p:spPr bwMode="auto">
          <a:xfrm rot="12000000" flipH="1">
            <a:off x="5711825" y="6338888"/>
            <a:ext cx="68263" cy="6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154800" anchor="ctr"/>
          <a:lstStyle/>
          <a:p>
            <a:endParaRPr lang="en-CA"/>
          </a:p>
        </p:txBody>
      </p:sp>
      <p:sp>
        <p:nvSpPr>
          <p:cNvPr id="67590" name="AutoShape 6"/>
          <p:cNvSpPr>
            <a:spLocks noChangeArrowheads="1"/>
          </p:cNvSpPr>
          <p:nvPr/>
        </p:nvSpPr>
        <p:spPr bwMode="auto">
          <a:xfrm>
            <a:off x="2895600" y="412750"/>
            <a:ext cx="3352800" cy="297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7591" name="AutoShape 7"/>
          <p:cNvSpPr>
            <a:spLocks noChangeArrowheads="1"/>
          </p:cNvSpPr>
          <p:nvPr/>
        </p:nvSpPr>
        <p:spPr bwMode="auto">
          <a:xfrm>
            <a:off x="4606926" y="3390900"/>
            <a:ext cx="3352800" cy="297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7592" name="AutoShape 8"/>
          <p:cNvSpPr>
            <a:spLocks noChangeArrowheads="1"/>
          </p:cNvSpPr>
          <p:nvPr/>
        </p:nvSpPr>
        <p:spPr bwMode="auto">
          <a:xfrm>
            <a:off x="1219200" y="3384550"/>
            <a:ext cx="3352800" cy="297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154800" anchor="ctr"/>
          <a:lstStyle/>
          <a:p>
            <a:endParaRPr lang="fr-FR"/>
          </a:p>
        </p:txBody>
      </p:sp>
      <p:sp>
        <p:nvSpPr>
          <p:cNvPr id="67593" name="AutoShape 9"/>
          <p:cNvSpPr>
            <a:spLocks noChangeArrowheads="1"/>
          </p:cNvSpPr>
          <p:nvPr/>
        </p:nvSpPr>
        <p:spPr bwMode="auto">
          <a:xfrm>
            <a:off x="1295400" y="48006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130000"/>
              </a:lnSpc>
            </a:pPr>
            <a:endParaRPr lang="fr-FR" sz="1000" b="1">
              <a:latin typeface="Century Gothic" charset="0"/>
            </a:endParaRPr>
          </a:p>
        </p:txBody>
      </p:sp>
      <p:sp>
        <p:nvSpPr>
          <p:cNvPr id="67594" name="AutoShape 10"/>
          <p:cNvSpPr>
            <a:spLocks noChangeArrowheads="1"/>
          </p:cNvSpPr>
          <p:nvPr/>
        </p:nvSpPr>
        <p:spPr bwMode="auto">
          <a:xfrm>
            <a:off x="2987675" y="4652963"/>
            <a:ext cx="1676400" cy="1522412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154800" anchor="ctr"/>
          <a:lstStyle/>
          <a:p>
            <a:pPr algn="ctr">
              <a:lnSpc>
                <a:spcPct val="130000"/>
              </a:lnSpc>
            </a:pPr>
            <a:endParaRPr lang="fr-CA" sz="1000" b="1" dirty="0">
              <a:latin typeface="Century Gothic" charset="0"/>
            </a:endParaRP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RÔLES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RESPONSABILITÉS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INFORMATION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ÉQUIPE DE TRAVAIL</a:t>
            </a:r>
            <a:endParaRPr lang="fr-CA" b="1" dirty="0">
              <a:latin typeface="Times New Roman" charset="0"/>
            </a:endParaRPr>
          </a:p>
        </p:txBody>
      </p:sp>
      <p:sp>
        <p:nvSpPr>
          <p:cNvPr id="67595" name="AutoShape 11"/>
          <p:cNvSpPr>
            <a:spLocks noChangeArrowheads="1"/>
          </p:cNvSpPr>
          <p:nvPr/>
        </p:nvSpPr>
        <p:spPr bwMode="auto">
          <a:xfrm>
            <a:off x="2124075" y="3213100"/>
            <a:ext cx="1676400" cy="14478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130000"/>
              </a:lnSpc>
            </a:pPr>
            <a:endParaRPr lang="fr-CA" sz="1000" b="1" dirty="0">
              <a:latin typeface="Century Gothic" charset="0"/>
            </a:endParaRP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POLITIQUES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STRUCTURES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ORGANIGRAMME</a:t>
            </a:r>
            <a:endParaRPr lang="fr-CA" b="1" dirty="0">
              <a:latin typeface="Times New Roman" charset="0"/>
            </a:endParaRPr>
          </a:p>
        </p:txBody>
      </p:sp>
      <p:sp>
        <p:nvSpPr>
          <p:cNvPr id="67596" name="AutoShape 12"/>
          <p:cNvSpPr>
            <a:spLocks noChangeArrowheads="1"/>
          </p:cNvSpPr>
          <p:nvPr/>
        </p:nvSpPr>
        <p:spPr bwMode="auto">
          <a:xfrm>
            <a:off x="5448300" y="3404459"/>
            <a:ext cx="1676400" cy="1281841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SÉLECTION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MOTIVATION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CULTURE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ESPRIT D’ÉQUIPE</a:t>
            </a:r>
          </a:p>
        </p:txBody>
      </p:sp>
      <p:sp>
        <p:nvSpPr>
          <p:cNvPr id="67597" name="AutoShape 13"/>
          <p:cNvSpPr>
            <a:spLocks noChangeArrowheads="1"/>
          </p:cNvSpPr>
          <p:nvPr/>
        </p:nvSpPr>
        <p:spPr bwMode="auto">
          <a:xfrm>
            <a:off x="6372225" y="47244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RELATIONS</a:t>
            </a:r>
          </a:p>
          <a:p>
            <a:pPr algn="ctr">
              <a:lnSpc>
                <a:spcPct val="130000"/>
              </a:lnSpc>
            </a:pPr>
            <a:r>
              <a:rPr lang="fr-CA" sz="900" b="1" dirty="0">
                <a:latin typeface="Century Gothic" charset="0"/>
              </a:rPr>
              <a:t>INTERPERSONNELLES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AMBIANCE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RELÈVE</a:t>
            </a:r>
          </a:p>
        </p:txBody>
      </p:sp>
      <p:sp>
        <p:nvSpPr>
          <p:cNvPr id="67598" name="AutoShape 14"/>
          <p:cNvSpPr>
            <a:spLocks noChangeArrowheads="1"/>
          </p:cNvSpPr>
          <p:nvPr/>
        </p:nvSpPr>
        <p:spPr bwMode="auto">
          <a:xfrm>
            <a:off x="4643438" y="4652963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130000"/>
              </a:lnSpc>
            </a:pPr>
            <a:endParaRPr lang="fr-CA" sz="1000" b="1" dirty="0">
              <a:latin typeface="Century Gothic" charset="0"/>
            </a:endParaRPr>
          </a:p>
          <a:p>
            <a:pPr algn="ctr">
              <a:lnSpc>
                <a:spcPct val="130000"/>
              </a:lnSpc>
            </a:pPr>
            <a:r>
              <a:rPr lang="fr-CA" sz="900" b="1" dirty="0">
                <a:latin typeface="Century Gothic" charset="0"/>
              </a:rPr>
              <a:t>RELATION </a:t>
            </a:r>
          </a:p>
          <a:p>
            <a:pPr algn="ctr">
              <a:lnSpc>
                <a:spcPct val="130000"/>
              </a:lnSpc>
            </a:pPr>
            <a:r>
              <a:rPr lang="fr-CA" sz="900" b="1" dirty="0">
                <a:latin typeface="Century Gothic" charset="0"/>
              </a:rPr>
              <a:t>DE TRAVAIL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APPRÉCIATION 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DU RENDEMENT</a:t>
            </a:r>
            <a:endParaRPr lang="fr-CA" b="1" dirty="0">
              <a:latin typeface="Times New Roman" charset="0"/>
            </a:endParaRPr>
          </a:p>
        </p:txBody>
      </p:sp>
      <p:sp>
        <p:nvSpPr>
          <p:cNvPr id="67599" name="AutoShape 15"/>
          <p:cNvSpPr>
            <a:spLocks noChangeArrowheads="1"/>
          </p:cNvSpPr>
          <p:nvPr/>
        </p:nvSpPr>
        <p:spPr bwMode="auto">
          <a:xfrm>
            <a:off x="3810000" y="381000"/>
            <a:ext cx="1676400" cy="14478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endParaRPr lang="fr-CA" sz="900" b="1">
              <a:latin typeface="Century Gothic" charset="0"/>
            </a:endParaRPr>
          </a:p>
          <a:p>
            <a:pPr algn="ctr">
              <a:lnSpc>
                <a:spcPct val="130000"/>
              </a:lnSpc>
            </a:pPr>
            <a:r>
              <a:rPr lang="fr-CA" sz="1000" b="1">
                <a:latin typeface="Century Gothic" charset="0"/>
              </a:rPr>
              <a:t>OBJECTIFS</a:t>
            </a:r>
          </a:p>
          <a:p>
            <a:pPr algn="ctr">
              <a:lnSpc>
                <a:spcPct val="130000"/>
              </a:lnSpc>
            </a:pPr>
            <a:r>
              <a:rPr lang="fr-CA" sz="1000" b="1">
                <a:latin typeface="Century Gothic" charset="0"/>
              </a:rPr>
              <a:t>COMMUNICATION</a:t>
            </a:r>
            <a:endParaRPr lang="fr-CA" sz="1000" b="1">
              <a:latin typeface="Tahoma" charset="0"/>
            </a:endParaRPr>
          </a:p>
        </p:txBody>
      </p:sp>
      <p:sp>
        <p:nvSpPr>
          <p:cNvPr id="67600" name="AutoShape 16"/>
          <p:cNvSpPr>
            <a:spLocks noChangeArrowheads="1"/>
          </p:cNvSpPr>
          <p:nvPr/>
        </p:nvSpPr>
        <p:spPr bwMode="auto">
          <a:xfrm>
            <a:off x="4648200" y="18288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RESPONSA-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BILISATION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PARTICIPATION</a:t>
            </a:r>
          </a:p>
        </p:txBody>
      </p:sp>
      <p:sp>
        <p:nvSpPr>
          <p:cNvPr id="67601" name="AutoShape 17"/>
          <p:cNvSpPr>
            <a:spLocks noChangeArrowheads="1"/>
          </p:cNvSpPr>
          <p:nvPr/>
        </p:nvSpPr>
        <p:spPr bwMode="auto">
          <a:xfrm>
            <a:off x="2971800" y="1828800"/>
            <a:ext cx="1676400" cy="1524000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10800" rIns="36000" bIns="10800" anchor="ctr"/>
          <a:lstStyle/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FORMATION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COMPÉTENCES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COACHING</a:t>
            </a:r>
            <a:endParaRPr lang="fr-CA" sz="1100" b="1" dirty="0">
              <a:latin typeface="Century Gothic" charset="0"/>
            </a:endParaRPr>
          </a:p>
        </p:txBody>
      </p:sp>
      <p:sp useBgFill="1">
        <p:nvSpPr>
          <p:cNvPr id="67602" name="AutoShape 18"/>
          <p:cNvSpPr>
            <a:spLocks noChangeArrowheads="1"/>
          </p:cNvSpPr>
          <p:nvPr/>
        </p:nvSpPr>
        <p:spPr bwMode="auto">
          <a:xfrm rot="10800000">
            <a:off x="5486400" y="4848225"/>
            <a:ext cx="1676400" cy="1524000"/>
          </a:xfrm>
          <a:prstGeom prst="triangle">
            <a:avLst>
              <a:gd name="adj" fmla="val 5000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GESTION 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HUMAINE</a:t>
            </a:r>
          </a:p>
          <a:p>
            <a:pPr algn="ctr"/>
            <a:endParaRPr lang="fr-CA" dirty="0">
              <a:latin typeface="Times New Roman" charset="0"/>
            </a:endParaRPr>
          </a:p>
        </p:txBody>
      </p:sp>
      <p:sp useBgFill="1">
        <p:nvSpPr>
          <p:cNvPr id="67603" name="AutoShape 19"/>
          <p:cNvSpPr>
            <a:spLocks noChangeArrowheads="1"/>
          </p:cNvSpPr>
          <p:nvPr/>
        </p:nvSpPr>
        <p:spPr bwMode="auto">
          <a:xfrm rot="10800000">
            <a:off x="3740827" y="1828800"/>
            <a:ext cx="1676400" cy="1524000"/>
          </a:xfrm>
          <a:prstGeom prst="triangle">
            <a:avLst>
              <a:gd name="adj" fmla="val 5000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55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LEADERSHIP</a:t>
            </a:r>
          </a:p>
        </p:txBody>
      </p:sp>
      <p:sp>
        <p:nvSpPr>
          <p:cNvPr id="67604" name="AutoShape 20"/>
          <p:cNvSpPr>
            <a:spLocks noChangeArrowheads="1"/>
          </p:cNvSpPr>
          <p:nvPr/>
        </p:nvSpPr>
        <p:spPr bwMode="auto">
          <a:xfrm rot="10800000">
            <a:off x="2914651" y="3352800"/>
            <a:ext cx="3352800" cy="2971800"/>
          </a:xfrm>
          <a:prstGeom prst="triangle">
            <a:avLst>
              <a:gd name="adj" fmla="val 50000"/>
            </a:avLst>
          </a:prstGeom>
          <a:solidFill>
            <a:srgbClr val="AC2A4F"/>
          </a:solidFill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pPr algn="ctr"/>
            <a:endParaRPr lang="fr-CA" b="1" dirty="0">
              <a:latin typeface="Century Gothic" charset="0"/>
            </a:endParaRPr>
          </a:p>
          <a:p>
            <a:pPr algn="ctr"/>
            <a:endParaRPr lang="fr-CA" sz="2400" b="1" dirty="0">
              <a:latin typeface="Century Gothic" charset="0"/>
            </a:endParaRPr>
          </a:p>
          <a:p>
            <a:pPr algn="ctr"/>
            <a:endParaRPr lang="fr-CA" sz="2400" b="1" dirty="0">
              <a:latin typeface="Century Gothic" charset="0"/>
            </a:endParaRPr>
          </a:p>
          <a:p>
            <a:pPr algn="ctr"/>
            <a:endParaRPr lang="fr-CA" sz="2400" b="1" dirty="0">
              <a:latin typeface="Century Gothic" charset="0"/>
            </a:endParaRPr>
          </a:p>
          <a:p>
            <a:pPr algn="ctr"/>
            <a:r>
              <a:rPr lang="fr-CA" sz="2400" b="1" dirty="0">
                <a:latin typeface="Century Gothic" charset="0"/>
              </a:rPr>
              <a:t>Organisation</a:t>
            </a:r>
          </a:p>
          <a:p>
            <a:pPr algn="ctr"/>
            <a:r>
              <a:rPr lang="fr-CA" sz="2400" b="1" dirty="0">
                <a:latin typeface="Century Gothic" charset="0"/>
              </a:rPr>
              <a:t>Humaine</a:t>
            </a:r>
          </a:p>
          <a:p>
            <a:pPr algn="ctr"/>
            <a:endParaRPr lang="fr-CA" b="1" dirty="0">
              <a:latin typeface="Century Gothic" charset="0"/>
            </a:endParaRPr>
          </a:p>
          <a:p>
            <a:pPr algn="ctr"/>
            <a:endParaRPr lang="fr-CA" sz="1400" b="1" dirty="0">
              <a:latin typeface="Century Gothic" charset="0"/>
            </a:endParaRPr>
          </a:p>
          <a:p>
            <a:pPr algn="ctr"/>
            <a:endParaRPr lang="fr-CA" sz="1400" b="1" dirty="0">
              <a:latin typeface="Century Gothic" charset="0"/>
            </a:endParaRPr>
          </a:p>
        </p:txBody>
      </p:sp>
      <p:sp useBgFill="1">
        <p:nvSpPr>
          <p:cNvPr id="67605" name="AutoShape 21"/>
          <p:cNvSpPr>
            <a:spLocks noChangeArrowheads="1"/>
          </p:cNvSpPr>
          <p:nvPr/>
        </p:nvSpPr>
        <p:spPr bwMode="auto">
          <a:xfrm rot="10800000">
            <a:off x="2055814" y="4848225"/>
            <a:ext cx="1676400" cy="1524000"/>
          </a:xfrm>
          <a:prstGeom prst="triangle">
            <a:avLst>
              <a:gd name="adj" fmla="val 5000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55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GESTION</a:t>
            </a:r>
          </a:p>
          <a:p>
            <a:pPr algn="ctr">
              <a:lnSpc>
                <a:spcPct val="120000"/>
              </a:lnSpc>
            </a:pPr>
            <a:r>
              <a:rPr lang="fr-CA" sz="1400" b="1" dirty="0">
                <a:solidFill>
                  <a:srgbClr val="AC2A4F"/>
                </a:solidFill>
                <a:latin typeface="Century Gothic" charset="0"/>
              </a:rPr>
              <a:t>FONCTIONNELLE</a:t>
            </a:r>
          </a:p>
          <a:p>
            <a:pPr algn="ctr"/>
            <a:endParaRPr lang="fr-CA" dirty="0">
              <a:latin typeface="Century Gothic" charset="0"/>
            </a:endParaRPr>
          </a:p>
        </p:txBody>
      </p:sp>
      <p:sp>
        <p:nvSpPr>
          <p:cNvPr id="67606" name="AutoShape 22"/>
          <p:cNvSpPr>
            <a:spLocks noChangeArrowheads="1"/>
          </p:cNvSpPr>
          <p:nvPr/>
        </p:nvSpPr>
        <p:spPr bwMode="auto">
          <a:xfrm>
            <a:off x="1295400" y="4800600"/>
            <a:ext cx="1676400" cy="1522413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154800" anchor="ctr"/>
          <a:lstStyle/>
          <a:p>
            <a:pPr algn="ctr">
              <a:lnSpc>
                <a:spcPct val="130000"/>
              </a:lnSpc>
            </a:pPr>
            <a:endParaRPr lang="fr-CA" sz="1000" b="1" dirty="0">
              <a:latin typeface="Century Gothic" charset="0"/>
            </a:endParaRP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CONDITIONS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RÉMUNÉRATION</a:t>
            </a:r>
          </a:p>
          <a:p>
            <a:pPr algn="ctr">
              <a:lnSpc>
                <a:spcPct val="130000"/>
              </a:lnSpc>
            </a:pPr>
            <a:r>
              <a:rPr lang="fr-CA" sz="1000" b="1" dirty="0">
                <a:latin typeface="Century Gothic" charset="0"/>
              </a:rPr>
              <a:t>INCITATIFS</a:t>
            </a:r>
            <a:endParaRPr lang="fr-CA" b="1" dirty="0">
              <a:latin typeface="Times New Roman" charset="0"/>
            </a:endParaRPr>
          </a:p>
        </p:txBody>
      </p:sp>
      <p:pic>
        <p:nvPicPr>
          <p:cNvPr id="25" name="Image 24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63C043EA-2B8B-4461-988E-0E244AC24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048" y="5825407"/>
            <a:ext cx="7334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826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1334C54361E64F920B98CA3FCEE3CA" ma:contentTypeVersion="16" ma:contentTypeDescription="Crée un document." ma:contentTypeScope="" ma:versionID="6749b4715e91197d80b7e3fdc23b6a9f">
  <xsd:schema xmlns:xsd="http://www.w3.org/2001/XMLSchema" xmlns:xs="http://www.w3.org/2001/XMLSchema" xmlns:p="http://schemas.microsoft.com/office/2006/metadata/properties" xmlns:ns2="b6202faa-e447-49e6-8b02-3cb5a2358632" xmlns:ns3="9b68dbcb-8fe0-4950-9c7f-782863cc5b56" targetNamespace="http://schemas.microsoft.com/office/2006/metadata/properties" ma:root="true" ma:fieldsID="ca638af8c9c55dde772acad38eb02c2f" ns2:_="" ns3:_="">
    <xsd:import namespace="b6202faa-e447-49e6-8b02-3cb5a2358632"/>
    <xsd:import namespace="9b68dbcb-8fe0-4950-9c7f-782863cc5b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02faa-e447-49e6-8b02-3cb5a23586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9bc934c4-cbaa-4ee7-a332-03adc31585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68dbcb-8fe0-4950-9c7f-782863cc5b5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b818e6e-635d-42da-91aa-170b21fd2d29}" ma:internalName="TaxCatchAll" ma:showField="CatchAllData" ma:web="9b68dbcb-8fe0-4950-9c7f-782863cc5b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b6202faa-e447-49e6-8b02-3cb5a2358632" xsi:nil="true"/>
    <lcf76f155ced4ddcb4097134ff3c332f xmlns="b6202faa-e447-49e6-8b02-3cb5a2358632">
      <Terms xmlns="http://schemas.microsoft.com/office/infopath/2007/PartnerControls"/>
    </lcf76f155ced4ddcb4097134ff3c332f>
    <TaxCatchAll xmlns="9b68dbcb-8fe0-4950-9c7f-782863cc5b56" xsi:nil="true"/>
  </documentManagement>
</p:properties>
</file>

<file path=customXml/itemProps1.xml><?xml version="1.0" encoding="utf-8"?>
<ds:datastoreItem xmlns:ds="http://schemas.openxmlformats.org/officeDocument/2006/customXml" ds:itemID="{D6FFA7F8-F660-4E25-BB3B-E4786D7D7651}"/>
</file>

<file path=customXml/itemProps2.xml><?xml version="1.0" encoding="utf-8"?>
<ds:datastoreItem xmlns:ds="http://schemas.openxmlformats.org/officeDocument/2006/customXml" ds:itemID="{CEAB26A9-4AC6-4E22-9D44-8B7FCA8777A9}"/>
</file>

<file path=customXml/itemProps3.xml><?xml version="1.0" encoding="utf-8"?>
<ds:datastoreItem xmlns:ds="http://schemas.openxmlformats.org/officeDocument/2006/customXml" ds:itemID="{CC3532E2-2715-4A64-B049-E778482BD86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3361</TotalTime>
  <Words>556</Words>
  <Application>Microsoft Office PowerPoint</Application>
  <PresentationFormat>Affichage à l'écran (4:3)</PresentationFormat>
  <Paragraphs>252</Paragraphs>
  <Slides>11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Tahoma</vt:lpstr>
      <vt:lpstr>Times New Roman</vt:lpstr>
      <vt:lpstr>Thème Office</vt:lpstr>
      <vt:lpstr>Orientation stratégique</vt:lpstr>
      <vt:lpstr>Présentation PowerPoint</vt:lpstr>
      <vt:lpstr>Dimensions de l’ORGANISATION</vt:lpstr>
      <vt:lpstr>Notre Vision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GRANDS OBJECTIFS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Planification stratégique</dc:title>
  <dc:creator>Gilles Gagnon</dc:creator>
  <cp:lastModifiedBy>Sonya Ethier</cp:lastModifiedBy>
  <cp:revision>202</cp:revision>
  <cp:lastPrinted>2021-11-18T20:25:12Z</cp:lastPrinted>
  <dcterms:created xsi:type="dcterms:W3CDTF">2014-08-25T20:16:27Z</dcterms:created>
  <dcterms:modified xsi:type="dcterms:W3CDTF">2021-11-18T20:39:52Z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0x0101004D1334C54361E64F920B98CA3FCEE3CA</vt:lpwstr>
  </property>
  <property fmtid="{D5CDD505-2E9C-101B-9397-08002B2CF9AE}" pid="3" name="Order">
    <vt:r8>9939400</vt:r8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  <property fmtid="{D5CDD505-2E9C-101B-9397-08002B2CF9AE}" pid="12" name="MediaServiceImageTags">
    <vt:lpwstr/>
  </property>
</Properties>
</file>